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handoutMasterIdLst>
    <p:handoutMasterId r:id="rId57"/>
  </p:handoutMasterIdLst>
  <p:sldIdLst>
    <p:sldId id="256" r:id="rId2"/>
    <p:sldId id="267" r:id="rId3"/>
    <p:sldId id="268" r:id="rId4"/>
    <p:sldId id="272" r:id="rId5"/>
    <p:sldId id="302" r:id="rId6"/>
    <p:sldId id="303" r:id="rId7"/>
    <p:sldId id="270" r:id="rId8"/>
    <p:sldId id="305" r:id="rId9"/>
    <p:sldId id="258" r:id="rId10"/>
    <p:sldId id="277" r:id="rId11"/>
    <p:sldId id="313" r:id="rId12"/>
    <p:sldId id="280" r:id="rId13"/>
    <p:sldId id="324" r:id="rId14"/>
    <p:sldId id="282" r:id="rId15"/>
    <p:sldId id="276" r:id="rId16"/>
    <p:sldId id="275" r:id="rId17"/>
    <p:sldId id="306" r:id="rId18"/>
    <p:sldId id="333" r:id="rId19"/>
    <p:sldId id="310" r:id="rId20"/>
    <p:sldId id="327" r:id="rId21"/>
    <p:sldId id="259" r:id="rId22"/>
    <p:sldId id="315" r:id="rId23"/>
    <p:sldId id="278" r:id="rId24"/>
    <p:sldId id="260" r:id="rId25"/>
    <p:sldId id="261" r:id="rId26"/>
    <p:sldId id="262" r:id="rId27"/>
    <p:sldId id="314" r:id="rId28"/>
    <p:sldId id="287" r:id="rId29"/>
    <p:sldId id="299" r:id="rId30"/>
    <p:sldId id="312" r:id="rId31"/>
    <p:sldId id="263" r:id="rId32"/>
    <p:sldId id="284" r:id="rId33"/>
    <p:sldId id="285" r:id="rId34"/>
    <p:sldId id="286" r:id="rId35"/>
    <p:sldId id="288" r:id="rId36"/>
    <p:sldId id="300" r:id="rId37"/>
    <p:sldId id="301" r:id="rId38"/>
    <p:sldId id="289" r:id="rId39"/>
    <p:sldId id="338" r:id="rId40"/>
    <p:sldId id="291" r:id="rId41"/>
    <p:sldId id="293" r:id="rId42"/>
    <p:sldId id="294" r:id="rId43"/>
    <p:sldId id="319" r:id="rId44"/>
    <p:sldId id="264" r:id="rId45"/>
    <p:sldId id="334" r:id="rId46"/>
    <p:sldId id="325" r:id="rId47"/>
    <p:sldId id="320" r:id="rId48"/>
    <p:sldId id="337" r:id="rId49"/>
    <p:sldId id="265" r:id="rId50"/>
    <p:sldId id="279" r:id="rId51"/>
    <p:sldId id="321" r:id="rId52"/>
    <p:sldId id="326" r:id="rId53"/>
    <p:sldId id="266" r:id="rId54"/>
    <p:sldId id="317" r:id="rId55"/>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5E2E7765-91B3-4C3B-88AA-A95BB224310E}">
          <p14:sldIdLst>
            <p14:sldId id="256"/>
            <p14:sldId id="267"/>
            <p14:sldId id="268"/>
            <p14:sldId id="272"/>
            <p14:sldId id="302"/>
            <p14:sldId id="303"/>
            <p14:sldId id="270"/>
            <p14:sldId id="305"/>
            <p14:sldId id="258"/>
            <p14:sldId id="277"/>
            <p14:sldId id="313"/>
            <p14:sldId id="280"/>
            <p14:sldId id="324"/>
            <p14:sldId id="282"/>
            <p14:sldId id="276"/>
            <p14:sldId id="275"/>
            <p14:sldId id="306"/>
            <p14:sldId id="333"/>
            <p14:sldId id="310"/>
            <p14:sldId id="327"/>
            <p14:sldId id="259"/>
            <p14:sldId id="315"/>
            <p14:sldId id="278"/>
            <p14:sldId id="260"/>
            <p14:sldId id="261"/>
            <p14:sldId id="262"/>
            <p14:sldId id="314"/>
            <p14:sldId id="287"/>
            <p14:sldId id="299"/>
            <p14:sldId id="312"/>
            <p14:sldId id="263"/>
            <p14:sldId id="284"/>
            <p14:sldId id="285"/>
            <p14:sldId id="286"/>
            <p14:sldId id="288"/>
            <p14:sldId id="300"/>
            <p14:sldId id="301"/>
            <p14:sldId id="289"/>
            <p14:sldId id="338"/>
            <p14:sldId id="291"/>
            <p14:sldId id="293"/>
            <p14:sldId id="294"/>
            <p14:sldId id="319"/>
            <p14:sldId id="264"/>
            <p14:sldId id="334"/>
            <p14:sldId id="325"/>
            <p14:sldId id="320"/>
            <p14:sldId id="337"/>
            <p14:sldId id="265"/>
            <p14:sldId id="279"/>
            <p14:sldId id="321"/>
            <p14:sldId id="326"/>
            <p14:sldId id="266"/>
            <p14:sldId id="317"/>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34615" autoAdjust="0"/>
    <p:restoredTop sz="86443" autoAdjust="0"/>
  </p:normalViewPr>
  <p:slideViewPr>
    <p:cSldViewPr snapToGrid="0">
      <p:cViewPr varScale="1">
        <p:scale>
          <a:sx n="70" d="100"/>
          <a:sy n="70" d="100"/>
        </p:scale>
        <p:origin x="78" y="210"/>
      </p:cViewPr>
      <p:guideLst/>
    </p:cSldViewPr>
  </p:slideViewPr>
  <p:outlineViewPr>
    <p:cViewPr>
      <p:scale>
        <a:sx n="33" d="100"/>
        <a:sy n="33" d="100"/>
      </p:scale>
      <p:origin x="0" y="-42330"/>
    </p:cViewPr>
  </p:outlineViewPr>
  <p:notesTextViewPr>
    <p:cViewPr>
      <p:scale>
        <a:sx n="3" d="2"/>
        <a:sy n="3" d="2"/>
      </p:scale>
      <p:origin x="0" y="0"/>
    </p:cViewPr>
  </p:notesTextViewPr>
  <p:sorterViewPr>
    <p:cViewPr varScale="1">
      <p:scale>
        <a:sx n="100" d="100"/>
        <a:sy n="100" d="100"/>
      </p:scale>
      <p:origin x="0" y="-19212"/>
    </p:cViewPr>
  </p:sorterViewPr>
  <p:notesViewPr>
    <p:cSldViewPr snapToGrid="0">
      <p:cViewPr varScale="1">
        <p:scale>
          <a:sx n="81" d="100"/>
          <a:sy n="81" d="100"/>
        </p:scale>
        <p:origin x="2022" y="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handoutMaster" Target="handoutMasters/handout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040D7D78-5D89-40F4-85C7-B689E89C9798}" type="datetimeFigureOut">
              <a:rPr lang="en-US" smtClean="0"/>
              <a:t>11/14/2023</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255CB7D2-9BFB-41BF-B5F0-4BAA33016A9F}" type="slidenum">
              <a:rPr lang="en-US" smtClean="0"/>
              <a:t>‹#›</a:t>
            </a:fld>
            <a:endParaRPr lang="en-US"/>
          </a:p>
        </p:txBody>
      </p:sp>
    </p:spTree>
    <p:extLst>
      <p:ext uri="{BB962C8B-B14F-4D97-AF65-F5344CB8AC3E}">
        <p14:creationId xmlns:p14="http://schemas.microsoft.com/office/powerpoint/2010/main" val="9288992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10DA68E0-599F-47FA-BC97-5BDFEB583AE9}" type="datetimeFigureOut">
              <a:rPr lang="en-US" smtClean="0"/>
              <a:t>11/14/2023</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2D070830-A893-4016-AAB8-51B1CF164DBA}" type="slidenum">
              <a:rPr lang="en-US" smtClean="0"/>
              <a:t>‹#›</a:t>
            </a:fld>
            <a:endParaRPr lang="en-US"/>
          </a:p>
        </p:txBody>
      </p:sp>
    </p:spTree>
    <p:extLst>
      <p:ext uri="{BB962C8B-B14F-4D97-AF65-F5344CB8AC3E}">
        <p14:creationId xmlns:p14="http://schemas.microsoft.com/office/powerpoint/2010/main" val="31706461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8" Type="http://schemas.openxmlformats.org/officeDocument/2006/relationships/hyperlink" Target="https://curovate.com/blog/should-i-exercise-before-my-total-knee-replacement/#footnote3" TargetMode="External"/><Relationship Id="rId3" Type="http://schemas.openxmlformats.org/officeDocument/2006/relationships/hyperlink" Target="https://curovate.com/blog/is-it-normal-to-still-have-pain-after-a-knee-replacement-surgery/" TargetMode="External"/><Relationship Id="rId7" Type="http://schemas.openxmlformats.org/officeDocument/2006/relationships/hyperlink" Target="https://curovate.com/blog/should-i-exercise-before-my-total-knee-replacement/#footnote" TargetMode="External"/><Relationship Id="rId2" Type="http://schemas.openxmlformats.org/officeDocument/2006/relationships/slide" Target="../slides/slide16.xml"/><Relationship Id="rId1" Type="http://schemas.openxmlformats.org/officeDocument/2006/relationships/notesMaster" Target="../notesMasters/notesMaster1.xml"/><Relationship Id="rId6" Type="http://schemas.openxmlformats.org/officeDocument/2006/relationships/hyperlink" Target="https://curovate.com/blog/should-i-exercise-before-my-total-knee-replacement/#footnote5" TargetMode="External"/><Relationship Id="rId5" Type="http://schemas.openxmlformats.org/officeDocument/2006/relationships/hyperlink" Target="https://curovate.com/blog/should-i-exercise-before-my-total-knee-replacement/#footnote4" TargetMode="External"/><Relationship Id="rId4" Type="http://schemas.openxmlformats.org/officeDocument/2006/relationships/hyperlink" Target="https://curovate.com/blog/should-i-exercise-before-my-total-knee-replacement/#footnote2" TargetMode="Externa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want to thank you for attending tonight. </a:t>
            </a:r>
          </a:p>
          <a:p>
            <a:r>
              <a:rPr lang="en-US" dirty="0"/>
              <a:t>We have with us Dr. Israelsen, Jenna (nurse navigator for the PRSC) and Tiffany Neilson (PT at Rehab Solutions)</a:t>
            </a:r>
          </a:p>
          <a:p>
            <a:r>
              <a:rPr lang="en-US" dirty="0"/>
              <a:t>There are refreshments for you. Please let me know if you need anything else. 	</a:t>
            </a:r>
          </a:p>
        </p:txBody>
      </p:sp>
      <p:sp>
        <p:nvSpPr>
          <p:cNvPr id="4" name="Slide Number Placeholder 3"/>
          <p:cNvSpPr>
            <a:spLocks noGrp="1"/>
          </p:cNvSpPr>
          <p:nvPr>
            <p:ph type="sldNum" sz="quarter" idx="10"/>
          </p:nvPr>
        </p:nvSpPr>
        <p:spPr/>
        <p:txBody>
          <a:bodyPr/>
          <a:lstStyle/>
          <a:p>
            <a:fld id="{2D070830-A893-4016-AAB8-51B1CF164DBA}" type="slidenum">
              <a:rPr lang="en-US" smtClean="0"/>
              <a:t>1</a:t>
            </a:fld>
            <a:endParaRPr lang="en-US"/>
          </a:p>
        </p:txBody>
      </p:sp>
    </p:spTree>
    <p:extLst>
      <p:ext uri="{BB962C8B-B14F-4D97-AF65-F5344CB8AC3E}">
        <p14:creationId xmlns:p14="http://schemas.microsoft.com/office/powerpoint/2010/main" val="16552039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tar and CO2 are the culprits. Nicotine itself, is not as problematic as the smoking. So patches, gum or chewing tobacco, (although we do not recommend chewing because of other risks) are acceptable for surgery. However, any tobacco use is not recommended (cigarettes, cigars, vaping or hookahs). Also no cannabis. We recommend smoking cessation for 6 weeks prior to surgery. Add. Information is available from me. </a:t>
            </a:r>
          </a:p>
        </p:txBody>
      </p:sp>
      <p:sp>
        <p:nvSpPr>
          <p:cNvPr id="4" name="Slide Number Placeholder 3"/>
          <p:cNvSpPr>
            <a:spLocks noGrp="1"/>
          </p:cNvSpPr>
          <p:nvPr>
            <p:ph type="sldNum" sz="quarter" idx="10"/>
          </p:nvPr>
        </p:nvSpPr>
        <p:spPr/>
        <p:txBody>
          <a:bodyPr/>
          <a:lstStyle/>
          <a:p>
            <a:fld id="{2D070830-A893-4016-AAB8-51B1CF164DBA}" type="slidenum">
              <a:rPr lang="en-US" smtClean="0"/>
              <a:t>10</a:t>
            </a:fld>
            <a:endParaRPr lang="en-US"/>
          </a:p>
        </p:txBody>
      </p:sp>
    </p:spTree>
    <p:extLst>
      <p:ext uri="{BB962C8B-B14F-4D97-AF65-F5344CB8AC3E}">
        <p14:creationId xmlns:p14="http://schemas.microsoft.com/office/powerpoint/2010/main" val="8854501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recommend no alcohol the last week prior to surgery and definitely the 48 hours prior to surgery. Alcohol interferes with your blood’s ability to clot and internal or external incisions bleed more resulting in more blood loss. This will slow healing. Please let us know if you have any symptoms such as nausea, sweating, shaking, anxiety or irritation if you stop drinking daily. There are more serious withdrawal symptoms that can be life threatening. We need to know so we can treat withdrawal around your surgery. </a:t>
            </a:r>
          </a:p>
          <a:p>
            <a:r>
              <a:rPr lang="en-US" dirty="0"/>
              <a:t>. </a:t>
            </a:r>
          </a:p>
        </p:txBody>
      </p:sp>
      <p:sp>
        <p:nvSpPr>
          <p:cNvPr id="4" name="Slide Number Placeholder 3"/>
          <p:cNvSpPr>
            <a:spLocks noGrp="1"/>
          </p:cNvSpPr>
          <p:nvPr>
            <p:ph type="sldNum" sz="quarter" idx="10"/>
          </p:nvPr>
        </p:nvSpPr>
        <p:spPr/>
        <p:txBody>
          <a:bodyPr/>
          <a:lstStyle/>
          <a:p>
            <a:fld id="{2D070830-A893-4016-AAB8-51B1CF164DBA}" type="slidenum">
              <a:rPr lang="en-US" smtClean="0"/>
              <a:t>11</a:t>
            </a:fld>
            <a:endParaRPr lang="en-US"/>
          </a:p>
        </p:txBody>
      </p:sp>
    </p:spTree>
    <p:extLst>
      <p:ext uri="{BB962C8B-B14F-4D97-AF65-F5344CB8AC3E}">
        <p14:creationId xmlns:p14="http://schemas.microsoft.com/office/powerpoint/2010/main" val="42228210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strongly encourage you to have a dental check up before surgery if you have not had a dental check in over two years. Also let us know if you have sores, loose teeth, or teeth that hurt when you chew. We may have to delay surgery if you have a dental abscess as this increases risk of infections.</a:t>
            </a:r>
          </a:p>
          <a:p>
            <a:r>
              <a:rPr lang="en-US" dirty="0"/>
              <a:t>You don’t knee to make an appointment with the dentist before surgery if you have had regular check ups. </a:t>
            </a:r>
          </a:p>
          <a:p>
            <a:endParaRPr lang="en-US" dirty="0"/>
          </a:p>
          <a:p>
            <a:endParaRPr lang="en-US" dirty="0"/>
          </a:p>
          <a:p>
            <a:r>
              <a:rPr lang="en-US" dirty="0"/>
              <a:t>The antibiotic for the first year, you will take this one time, one hour prior to your dental procedures. Please call the clinic at least five days prior to your dental appointment for a prescription. We will remind you at your follow up appointments about the need for the antibiotic. BE SURE to let your dentist know you have had a joint replacement in this year also.</a:t>
            </a:r>
          </a:p>
        </p:txBody>
      </p:sp>
      <p:sp>
        <p:nvSpPr>
          <p:cNvPr id="4" name="Slide Number Placeholder 3"/>
          <p:cNvSpPr>
            <a:spLocks noGrp="1"/>
          </p:cNvSpPr>
          <p:nvPr>
            <p:ph type="sldNum" sz="quarter" idx="10"/>
          </p:nvPr>
        </p:nvSpPr>
        <p:spPr/>
        <p:txBody>
          <a:bodyPr/>
          <a:lstStyle/>
          <a:p>
            <a:fld id="{2D070830-A893-4016-AAB8-51B1CF164DBA}" type="slidenum">
              <a:rPr lang="en-US" smtClean="0"/>
              <a:t>12</a:t>
            </a:fld>
            <a:endParaRPr lang="en-US"/>
          </a:p>
        </p:txBody>
      </p:sp>
    </p:spTree>
    <p:extLst>
      <p:ext uri="{BB962C8B-B14F-4D97-AF65-F5344CB8AC3E}">
        <p14:creationId xmlns:p14="http://schemas.microsoft.com/office/powerpoint/2010/main" val="34937045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17550" y="4556703"/>
            <a:ext cx="5607050" cy="3660775"/>
          </a:xfrm>
        </p:spPr>
        <p:txBody>
          <a:bodyPr/>
          <a:lstStyle/>
          <a:p>
            <a:r>
              <a:rPr lang="en-US" dirty="0"/>
              <a:t>If you have any concerns about these procedures, talk with DR. I or Dr. S or Roxi and/or your other surgeon. Replacement surgery is an ELECTIVE surgery and should not delay procedures that impair your health. To recover after replacement surgery, it is best if you are as healthy as  you can be.</a:t>
            </a:r>
          </a:p>
          <a:p>
            <a:r>
              <a:rPr lang="en-US" dirty="0"/>
              <a:t>Remember this is a surgery to help you get on with your active life.</a:t>
            </a:r>
          </a:p>
        </p:txBody>
      </p:sp>
      <p:sp>
        <p:nvSpPr>
          <p:cNvPr id="4" name="Slide Number Placeholder 3"/>
          <p:cNvSpPr>
            <a:spLocks noGrp="1"/>
          </p:cNvSpPr>
          <p:nvPr>
            <p:ph type="sldNum" sz="quarter" idx="10"/>
          </p:nvPr>
        </p:nvSpPr>
        <p:spPr/>
        <p:txBody>
          <a:bodyPr/>
          <a:lstStyle/>
          <a:p>
            <a:fld id="{2D070830-A893-4016-AAB8-51B1CF164DBA}" type="slidenum">
              <a:rPr lang="en-US" smtClean="0"/>
              <a:t>13</a:t>
            </a:fld>
            <a:endParaRPr lang="en-US"/>
          </a:p>
        </p:txBody>
      </p:sp>
    </p:spTree>
    <p:extLst>
      <p:ext uri="{BB962C8B-B14F-4D97-AF65-F5344CB8AC3E}">
        <p14:creationId xmlns:p14="http://schemas.microsoft.com/office/powerpoint/2010/main" val="41548686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Wounds may cause the surgery to be rescheduled </a:t>
            </a:r>
          </a:p>
          <a:p>
            <a:r>
              <a:rPr lang="en-US" dirty="0"/>
              <a:t>The sooner treatment is started the more likely we can get your surgery done.</a:t>
            </a:r>
          </a:p>
          <a:p>
            <a:endParaRPr lang="en-US" dirty="0"/>
          </a:p>
        </p:txBody>
      </p:sp>
      <p:sp>
        <p:nvSpPr>
          <p:cNvPr id="4" name="Slide Number Placeholder 3"/>
          <p:cNvSpPr>
            <a:spLocks noGrp="1"/>
          </p:cNvSpPr>
          <p:nvPr>
            <p:ph type="sldNum" sz="quarter" idx="10"/>
          </p:nvPr>
        </p:nvSpPr>
        <p:spPr/>
        <p:txBody>
          <a:bodyPr/>
          <a:lstStyle/>
          <a:p>
            <a:fld id="{2D070830-A893-4016-AAB8-51B1CF164DBA}" type="slidenum">
              <a:rPr lang="en-US" smtClean="0"/>
              <a:t>14</a:t>
            </a:fld>
            <a:endParaRPr lang="en-US"/>
          </a:p>
        </p:txBody>
      </p:sp>
    </p:spTree>
    <p:extLst>
      <p:ext uri="{BB962C8B-B14F-4D97-AF65-F5344CB8AC3E}">
        <p14:creationId xmlns:p14="http://schemas.microsoft.com/office/powerpoint/2010/main" val="10485230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Your Joint Journey Booklet has some ideas about food to use for higher protein and iron. Iron: lean red meat, dark green leafy vegetables. </a:t>
            </a:r>
            <a:r>
              <a:rPr lang="en-US" dirty="0" err="1"/>
              <a:t>Vit</a:t>
            </a:r>
            <a:r>
              <a:rPr lang="en-US" dirty="0"/>
              <a:t> C: oranges, cantaloupe, tomatoes, Calcium and </a:t>
            </a:r>
            <a:r>
              <a:rPr lang="en-US" dirty="0" err="1"/>
              <a:t>Vit</a:t>
            </a:r>
            <a:r>
              <a:rPr lang="en-US" dirty="0"/>
              <a:t> D: milk, cheese, yogurt, green leafy vegetables.</a:t>
            </a:r>
          </a:p>
          <a:p>
            <a:r>
              <a:rPr lang="en-US" dirty="0"/>
              <a:t>Drink plenty of fluids, preferably water, and prior and after surgery. Dehydration is most prevalent in older people and especially women. Dehydration can increase the risk of urinary tract infections, blood clots, post-operative blood transfusion, and longer hospital stays. We recommend trying to drink at least eight glasses (8 oz.) of water per day. </a:t>
            </a:r>
          </a:p>
          <a:p>
            <a:r>
              <a:rPr lang="en-US" dirty="0"/>
              <a:t>After surgery you may not have much of an appetite. Smaller meals 5-6 x daily with protein, iron and vegetables. You may add a protein shake or supplement if needed. </a:t>
            </a:r>
          </a:p>
          <a:p>
            <a:r>
              <a:rPr lang="en-US" dirty="0"/>
              <a:t>A nutritionist is available for consult if needed</a:t>
            </a:r>
          </a:p>
          <a:p>
            <a:endParaRPr lang="en-US" dirty="0"/>
          </a:p>
        </p:txBody>
      </p:sp>
      <p:sp>
        <p:nvSpPr>
          <p:cNvPr id="4" name="Slide Number Placeholder 3"/>
          <p:cNvSpPr>
            <a:spLocks noGrp="1"/>
          </p:cNvSpPr>
          <p:nvPr>
            <p:ph type="sldNum" sz="quarter" idx="10"/>
          </p:nvPr>
        </p:nvSpPr>
        <p:spPr/>
        <p:txBody>
          <a:bodyPr/>
          <a:lstStyle/>
          <a:p>
            <a:fld id="{2D070830-A893-4016-AAB8-51B1CF164DBA}" type="slidenum">
              <a:rPr lang="en-US" smtClean="0"/>
              <a:t>15</a:t>
            </a:fld>
            <a:endParaRPr lang="en-US"/>
          </a:p>
        </p:txBody>
      </p:sp>
    </p:spTree>
    <p:extLst>
      <p:ext uri="{BB962C8B-B14F-4D97-AF65-F5344CB8AC3E}">
        <p14:creationId xmlns:p14="http://schemas.microsoft.com/office/powerpoint/2010/main" val="19722045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1675" y="989013"/>
            <a:ext cx="5575300" cy="3136900"/>
          </a:xfrm>
        </p:spPr>
      </p:sp>
      <p:sp>
        <p:nvSpPr>
          <p:cNvPr id="3" name="Notes Placeholder 2"/>
          <p:cNvSpPr>
            <a:spLocks noGrp="1"/>
          </p:cNvSpPr>
          <p:nvPr>
            <p:ph type="body" idx="1"/>
          </p:nvPr>
        </p:nvSpPr>
        <p:spPr/>
        <p:txBody>
          <a:bodyPr/>
          <a:lstStyle/>
          <a:p>
            <a:pPr fontAlgn="base"/>
            <a:r>
              <a:rPr lang="en-US" b="1" dirty="0"/>
              <a:t>Preoperative Range of Motion (flexibility) is the best predictor of your post operative outcome.</a:t>
            </a:r>
            <a:r>
              <a:rPr lang="en-US" dirty="0"/>
              <a:t> Doing exercises before your replacement keeps your body and knee healthy.</a:t>
            </a:r>
            <a:r>
              <a:rPr lang="en-US" b="1" dirty="0"/>
              <a:t> Patients who do prehab: </a:t>
            </a:r>
            <a:endParaRPr lang="en-US" dirty="0"/>
          </a:p>
          <a:p>
            <a:pPr fontAlgn="base"/>
            <a:r>
              <a:rPr lang="en-US" dirty="0"/>
              <a:t>Experienced less </a:t>
            </a:r>
            <a:r>
              <a:rPr lang="en-US" dirty="0">
                <a:hlinkClick r:id="rId3"/>
              </a:rPr>
              <a:t>pain</a:t>
            </a:r>
            <a:r>
              <a:rPr lang="en-US" dirty="0"/>
              <a:t> before having their surgery</a:t>
            </a:r>
            <a:r>
              <a:rPr lang="en-US" baseline="30000" dirty="0">
                <a:hlinkClick r:id="rId4"/>
              </a:rPr>
              <a:t>[2]</a:t>
            </a:r>
            <a:r>
              <a:rPr lang="en-US" baseline="30000" dirty="0">
                <a:hlinkClick r:id="rId5"/>
              </a:rPr>
              <a:t>[4]</a:t>
            </a:r>
            <a:r>
              <a:rPr lang="en-US" dirty="0"/>
              <a:t> and within 4 weeks after their surgery.</a:t>
            </a:r>
            <a:r>
              <a:rPr lang="en-US" baseline="30000" dirty="0">
                <a:hlinkClick r:id="rId6"/>
              </a:rPr>
              <a:t>[5]</a:t>
            </a:r>
            <a:endParaRPr lang="en-US" dirty="0"/>
          </a:p>
          <a:p>
            <a:pPr fontAlgn="base"/>
            <a:r>
              <a:rPr lang="en-US" dirty="0"/>
              <a:t>Had an increase in function, range of motion,  </a:t>
            </a:r>
            <a:r>
              <a:rPr lang="en-US" baseline="30000" dirty="0">
                <a:hlinkClick r:id="rId7"/>
              </a:rPr>
              <a:t>[3]</a:t>
            </a:r>
            <a:r>
              <a:rPr lang="en-US" baseline="30000" dirty="0">
                <a:hlinkClick r:id="rId6"/>
              </a:rPr>
              <a:t>[5]</a:t>
            </a:r>
            <a:r>
              <a:rPr lang="en-US" dirty="0"/>
              <a:t> which also includes an earlier return to daily activities such as climbing stairs, using a chair and toilet.</a:t>
            </a:r>
            <a:r>
              <a:rPr lang="en-US" baseline="30000" dirty="0">
                <a:hlinkClick r:id="rId6"/>
              </a:rPr>
              <a:t>[5]</a:t>
            </a:r>
            <a:endParaRPr lang="en-US" dirty="0"/>
          </a:p>
          <a:p>
            <a:pPr fontAlgn="base"/>
            <a:r>
              <a:rPr lang="en-US" dirty="0"/>
              <a:t>Significant improvement in their thigh muscles, or quadriceps, strength.</a:t>
            </a:r>
            <a:r>
              <a:rPr lang="en-US" baseline="30000" dirty="0">
                <a:hlinkClick r:id="rId8"/>
              </a:rPr>
              <a:t>[3]</a:t>
            </a:r>
            <a:endParaRPr lang="en-US" dirty="0"/>
          </a:p>
          <a:p>
            <a:pPr fontAlgn="base"/>
            <a:r>
              <a:rPr lang="en-US" dirty="0"/>
              <a:t>Significant decrease in their length of stay in the hospital after surgery.</a:t>
            </a:r>
            <a:r>
              <a:rPr lang="en-US" baseline="30000" dirty="0">
                <a:hlinkClick r:id="rId8"/>
              </a:rPr>
              <a:t>[3]</a:t>
            </a:r>
            <a:endParaRPr lang="en-US" dirty="0"/>
          </a:p>
          <a:p>
            <a:br>
              <a:rPr lang="en-US" dirty="0"/>
            </a:br>
            <a:endParaRPr lang="en-US" dirty="0"/>
          </a:p>
        </p:txBody>
      </p:sp>
      <p:sp>
        <p:nvSpPr>
          <p:cNvPr id="4" name="Slide Number Placeholder 3"/>
          <p:cNvSpPr>
            <a:spLocks noGrp="1"/>
          </p:cNvSpPr>
          <p:nvPr>
            <p:ph type="sldNum" sz="quarter" idx="10"/>
          </p:nvPr>
        </p:nvSpPr>
        <p:spPr/>
        <p:txBody>
          <a:bodyPr/>
          <a:lstStyle/>
          <a:p>
            <a:fld id="{2D070830-A893-4016-AAB8-51B1CF164DBA}" type="slidenum">
              <a:rPr lang="en-US" smtClean="0"/>
              <a:t>16</a:t>
            </a:fld>
            <a:endParaRPr lang="en-US"/>
          </a:p>
        </p:txBody>
      </p:sp>
    </p:spTree>
    <p:extLst>
      <p:ext uri="{BB962C8B-B14F-4D97-AF65-F5344CB8AC3E}">
        <p14:creationId xmlns:p14="http://schemas.microsoft.com/office/powerpoint/2010/main" val="42945572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070830-A893-4016-AAB8-51B1CF164DBA}" type="slidenum">
              <a:rPr lang="en-US" smtClean="0"/>
              <a:t>17</a:t>
            </a:fld>
            <a:endParaRPr lang="en-US"/>
          </a:p>
        </p:txBody>
      </p:sp>
    </p:spTree>
    <p:extLst>
      <p:ext uri="{BB962C8B-B14F-4D97-AF65-F5344CB8AC3E}">
        <p14:creationId xmlns:p14="http://schemas.microsoft.com/office/powerpoint/2010/main" val="27508508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070830-A893-4016-AAB8-51B1CF164DBA}" type="slidenum">
              <a:rPr lang="en-US" smtClean="0"/>
              <a:t>19</a:t>
            </a:fld>
            <a:endParaRPr lang="en-US"/>
          </a:p>
        </p:txBody>
      </p:sp>
    </p:spTree>
    <p:extLst>
      <p:ext uri="{BB962C8B-B14F-4D97-AF65-F5344CB8AC3E}">
        <p14:creationId xmlns:p14="http://schemas.microsoft.com/office/powerpoint/2010/main" val="400656597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are not in specific order and may be after one month.</a:t>
            </a:r>
          </a:p>
          <a:p>
            <a:r>
              <a:rPr lang="en-US" dirty="0"/>
              <a:t>The better prepared you are the less anxiety and stress just prior to surgery- so you can rest up prior to surgery.</a:t>
            </a:r>
          </a:p>
          <a:p>
            <a:r>
              <a:rPr lang="en-US" dirty="0"/>
              <a:t>The walker should be front wheeled only. </a:t>
            </a:r>
          </a:p>
        </p:txBody>
      </p:sp>
      <p:sp>
        <p:nvSpPr>
          <p:cNvPr id="4" name="Slide Number Placeholder 3"/>
          <p:cNvSpPr>
            <a:spLocks noGrp="1"/>
          </p:cNvSpPr>
          <p:nvPr>
            <p:ph type="sldNum" sz="quarter" idx="10"/>
          </p:nvPr>
        </p:nvSpPr>
        <p:spPr/>
        <p:txBody>
          <a:bodyPr/>
          <a:lstStyle/>
          <a:p>
            <a:fld id="{2D070830-A893-4016-AAB8-51B1CF164DBA}" type="slidenum">
              <a:rPr lang="en-US" smtClean="0"/>
              <a:t>21</a:t>
            </a:fld>
            <a:endParaRPr lang="en-US"/>
          </a:p>
        </p:txBody>
      </p:sp>
    </p:spTree>
    <p:extLst>
      <p:ext uri="{BB962C8B-B14F-4D97-AF65-F5344CB8AC3E}">
        <p14:creationId xmlns:p14="http://schemas.microsoft.com/office/powerpoint/2010/main" val="39280820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am very blessed to have two of the best surgeons in the country. </a:t>
            </a:r>
          </a:p>
        </p:txBody>
      </p:sp>
      <p:sp>
        <p:nvSpPr>
          <p:cNvPr id="4" name="Slide Number Placeholder 3"/>
          <p:cNvSpPr>
            <a:spLocks noGrp="1"/>
          </p:cNvSpPr>
          <p:nvPr>
            <p:ph type="sldNum" sz="quarter" idx="10"/>
          </p:nvPr>
        </p:nvSpPr>
        <p:spPr/>
        <p:txBody>
          <a:bodyPr/>
          <a:lstStyle/>
          <a:p>
            <a:fld id="{2D070830-A893-4016-AAB8-51B1CF164DBA}" type="slidenum">
              <a:rPr lang="en-US" smtClean="0"/>
              <a:t>2</a:t>
            </a:fld>
            <a:endParaRPr lang="en-US"/>
          </a:p>
        </p:txBody>
      </p:sp>
    </p:spTree>
    <p:extLst>
      <p:ext uri="{BB962C8B-B14F-4D97-AF65-F5344CB8AC3E}">
        <p14:creationId xmlns:p14="http://schemas.microsoft.com/office/powerpoint/2010/main" val="418418002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Any concerns call us</a:t>
            </a:r>
          </a:p>
        </p:txBody>
      </p:sp>
      <p:sp>
        <p:nvSpPr>
          <p:cNvPr id="4" name="Slide Number Placeholder 3"/>
          <p:cNvSpPr>
            <a:spLocks noGrp="1"/>
          </p:cNvSpPr>
          <p:nvPr>
            <p:ph type="sldNum" sz="quarter" idx="10"/>
          </p:nvPr>
        </p:nvSpPr>
        <p:spPr/>
        <p:txBody>
          <a:bodyPr/>
          <a:lstStyle/>
          <a:p>
            <a:fld id="{2D070830-A893-4016-AAB8-51B1CF164DBA}" type="slidenum">
              <a:rPr lang="en-US" smtClean="0"/>
              <a:t>22</a:t>
            </a:fld>
            <a:endParaRPr lang="en-US"/>
          </a:p>
        </p:txBody>
      </p:sp>
    </p:spTree>
    <p:extLst>
      <p:ext uri="{BB962C8B-B14F-4D97-AF65-F5344CB8AC3E}">
        <p14:creationId xmlns:p14="http://schemas.microsoft.com/office/powerpoint/2010/main" val="274662483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Jenna is here to discuss the next few slides with you.</a:t>
            </a:r>
          </a:p>
        </p:txBody>
      </p:sp>
      <p:sp>
        <p:nvSpPr>
          <p:cNvPr id="4" name="Slide Number Placeholder 3"/>
          <p:cNvSpPr>
            <a:spLocks noGrp="1"/>
          </p:cNvSpPr>
          <p:nvPr>
            <p:ph type="sldNum" sz="quarter" idx="10"/>
          </p:nvPr>
        </p:nvSpPr>
        <p:spPr/>
        <p:txBody>
          <a:bodyPr/>
          <a:lstStyle/>
          <a:p>
            <a:fld id="{2D070830-A893-4016-AAB8-51B1CF164DBA}" type="slidenum">
              <a:rPr lang="en-US" smtClean="0"/>
              <a:t>23</a:t>
            </a:fld>
            <a:endParaRPr lang="en-US"/>
          </a:p>
        </p:txBody>
      </p:sp>
    </p:spTree>
    <p:extLst>
      <p:ext uri="{BB962C8B-B14F-4D97-AF65-F5344CB8AC3E}">
        <p14:creationId xmlns:p14="http://schemas.microsoft.com/office/powerpoint/2010/main" val="156099012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D070830-A893-4016-AAB8-51B1CF164DBA}" type="slidenum">
              <a:rPr lang="en-US" smtClean="0"/>
              <a:t>24</a:t>
            </a:fld>
            <a:endParaRPr lang="en-US"/>
          </a:p>
        </p:txBody>
      </p:sp>
    </p:spTree>
    <p:extLst>
      <p:ext uri="{BB962C8B-B14F-4D97-AF65-F5344CB8AC3E}">
        <p14:creationId xmlns:p14="http://schemas.microsoft.com/office/powerpoint/2010/main" val="20650858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070830-A893-4016-AAB8-51B1CF164DBA}" type="slidenum">
              <a:rPr lang="en-US" smtClean="0"/>
              <a:t>25</a:t>
            </a:fld>
            <a:endParaRPr lang="en-US"/>
          </a:p>
        </p:txBody>
      </p:sp>
    </p:spTree>
    <p:extLst>
      <p:ext uri="{BB962C8B-B14F-4D97-AF65-F5344CB8AC3E}">
        <p14:creationId xmlns:p14="http://schemas.microsoft.com/office/powerpoint/2010/main" val="238503201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Call for time  will be the afternoon of the last business day prior to your surgery date</a:t>
            </a:r>
          </a:p>
          <a:p>
            <a:endParaRPr lang="en-US" dirty="0"/>
          </a:p>
        </p:txBody>
      </p:sp>
      <p:sp>
        <p:nvSpPr>
          <p:cNvPr id="4" name="Slide Number Placeholder 3"/>
          <p:cNvSpPr>
            <a:spLocks noGrp="1"/>
          </p:cNvSpPr>
          <p:nvPr>
            <p:ph type="sldNum" sz="quarter" idx="10"/>
          </p:nvPr>
        </p:nvSpPr>
        <p:spPr/>
        <p:txBody>
          <a:bodyPr/>
          <a:lstStyle/>
          <a:p>
            <a:fld id="{2D070830-A893-4016-AAB8-51B1CF164DBA}" type="slidenum">
              <a:rPr lang="en-US" smtClean="0"/>
              <a:t>26</a:t>
            </a:fld>
            <a:endParaRPr lang="en-US"/>
          </a:p>
        </p:txBody>
      </p:sp>
    </p:spTree>
    <p:extLst>
      <p:ext uri="{BB962C8B-B14F-4D97-AF65-F5344CB8AC3E}">
        <p14:creationId xmlns:p14="http://schemas.microsoft.com/office/powerpoint/2010/main" val="206344927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070830-A893-4016-AAB8-51B1CF164DBA}" type="slidenum">
              <a:rPr lang="en-US" smtClean="0"/>
              <a:t>27</a:t>
            </a:fld>
            <a:endParaRPr lang="en-US"/>
          </a:p>
        </p:txBody>
      </p:sp>
    </p:spTree>
    <p:extLst>
      <p:ext uri="{BB962C8B-B14F-4D97-AF65-F5344CB8AC3E}">
        <p14:creationId xmlns:p14="http://schemas.microsoft.com/office/powerpoint/2010/main" val="322879312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are having surgery at the hospital. </a:t>
            </a:r>
          </a:p>
        </p:txBody>
      </p:sp>
      <p:sp>
        <p:nvSpPr>
          <p:cNvPr id="4" name="Slide Number Placeholder 3"/>
          <p:cNvSpPr>
            <a:spLocks noGrp="1"/>
          </p:cNvSpPr>
          <p:nvPr>
            <p:ph type="sldNum" sz="quarter" idx="10"/>
          </p:nvPr>
        </p:nvSpPr>
        <p:spPr/>
        <p:txBody>
          <a:bodyPr/>
          <a:lstStyle/>
          <a:p>
            <a:fld id="{2D070830-A893-4016-AAB8-51B1CF164DBA}" type="slidenum">
              <a:rPr lang="en-US" smtClean="0"/>
              <a:t>28</a:t>
            </a:fld>
            <a:endParaRPr lang="en-US"/>
          </a:p>
        </p:txBody>
      </p:sp>
    </p:spTree>
    <p:extLst>
      <p:ext uri="{BB962C8B-B14F-4D97-AF65-F5344CB8AC3E}">
        <p14:creationId xmlns:p14="http://schemas.microsoft.com/office/powerpoint/2010/main" val="178635491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may bring your CPAP machine. Please clean this before</a:t>
            </a:r>
          </a:p>
        </p:txBody>
      </p:sp>
      <p:sp>
        <p:nvSpPr>
          <p:cNvPr id="4" name="Slide Number Placeholder 3"/>
          <p:cNvSpPr>
            <a:spLocks noGrp="1"/>
          </p:cNvSpPr>
          <p:nvPr>
            <p:ph type="sldNum" sz="quarter" idx="10"/>
          </p:nvPr>
        </p:nvSpPr>
        <p:spPr/>
        <p:txBody>
          <a:bodyPr/>
          <a:lstStyle/>
          <a:p>
            <a:fld id="{2D070830-A893-4016-AAB8-51B1CF164DBA}" type="slidenum">
              <a:rPr lang="en-US" smtClean="0"/>
              <a:t>29</a:t>
            </a:fld>
            <a:endParaRPr lang="en-US"/>
          </a:p>
        </p:txBody>
      </p:sp>
    </p:spTree>
    <p:extLst>
      <p:ext uri="{BB962C8B-B14F-4D97-AF65-F5344CB8AC3E}">
        <p14:creationId xmlns:p14="http://schemas.microsoft.com/office/powerpoint/2010/main" val="290590876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 you Jenna. If you do not have advanced directives, information is available on line. I do have some information today also. </a:t>
            </a:r>
          </a:p>
          <a:p>
            <a:endParaRPr lang="en-US" dirty="0"/>
          </a:p>
          <a:p>
            <a:endParaRPr lang="en-US" dirty="0"/>
          </a:p>
          <a:p>
            <a:r>
              <a:rPr lang="en-US" dirty="0"/>
              <a:t>If you are having a total shoulder, no reverse, and surgery at PRSC you should get a shoulder immobilizer fitted Let me know if you need an order for an immobilizer. </a:t>
            </a:r>
          </a:p>
          <a:p>
            <a:r>
              <a:rPr lang="en-US" dirty="0"/>
              <a:t>For a reverse shoulder a simple sling will be put on after surgery. This will be supplied. </a:t>
            </a:r>
          </a:p>
        </p:txBody>
      </p:sp>
      <p:sp>
        <p:nvSpPr>
          <p:cNvPr id="4" name="Slide Number Placeholder 3"/>
          <p:cNvSpPr>
            <a:spLocks noGrp="1"/>
          </p:cNvSpPr>
          <p:nvPr>
            <p:ph type="sldNum" sz="quarter" idx="10"/>
          </p:nvPr>
        </p:nvSpPr>
        <p:spPr/>
        <p:txBody>
          <a:bodyPr/>
          <a:lstStyle/>
          <a:p>
            <a:fld id="{2D070830-A893-4016-AAB8-51B1CF164DBA}" type="slidenum">
              <a:rPr lang="en-US" smtClean="0"/>
              <a:t>30</a:t>
            </a:fld>
            <a:endParaRPr lang="en-US"/>
          </a:p>
        </p:txBody>
      </p:sp>
    </p:spTree>
    <p:extLst>
      <p:ext uri="{BB962C8B-B14F-4D97-AF65-F5344CB8AC3E}">
        <p14:creationId xmlns:p14="http://schemas.microsoft.com/office/powerpoint/2010/main" val="261892872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CCH: OR check in by the coffee shop.</a:t>
            </a:r>
          </a:p>
          <a:p>
            <a:endParaRPr lang="en-US" dirty="0"/>
          </a:p>
          <a:p>
            <a:endParaRPr lang="en-US" dirty="0"/>
          </a:p>
        </p:txBody>
      </p:sp>
      <p:sp>
        <p:nvSpPr>
          <p:cNvPr id="4" name="Slide Number Placeholder 3"/>
          <p:cNvSpPr>
            <a:spLocks noGrp="1"/>
          </p:cNvSpPr>
          <p:nvPr>
            <p:ph type="sldNum" sz="quarter" idx="10"/>
          </p:nvPr>
        </p:nvSpPr>
        <p:spPr/>
        <p:txBody>
          <a:bodyPr/>
          <a:lstStyle/>
          <a:p>
            <a:fld id="{2D070830-A893-4016-AAB8-51B1CF164DBA}" type="slidenum">
              <a:rPr lang="en-US" smtClean="0"/>
              <a:t>31</a:t>
            </a:fld>
            <a:endParaRPr lang="en-US"/>
          </a:p>
        </p:txBody>
      </p:sp>
    </p:spTree>
    <p:extLst>
      <p:ext uri="{BB962C8B-B14F-4D97-AF65-F5344CB8AC3E}">
        <p14:creationId xmlns:p14="http://schemas.microsoft.com/office/powerpoint/2010/main" val="7964580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are dedicated to making your life better, less pain, better function, a step to an improved life. </a:t>
            </a:r>
          </a:p>
        </p:txBody>
      </p:sp>
      <p:sp>
        <p:nvSpPr>
          <p:cNvPr id="4" name="Slide Number Placeholder 3"/>
          <p:cNvSpPr>
            <a:spLocks noGrp="1"/>
          </p:cNvSpPr>
          <p:nvPr>
            <p:ph type="sldNum" sz="quarter" idx="10"/>
          </p:nvPr>
        </p:nvSpPr>
        <p:spPr/>
        <p:txBody>
          <a:bodyPr/>
          <a:lstStyle/>
          <a:p>
            <a:fld id="{2D070830-A893-4016-AAB8-51B1CF164DBA}" type="slidenum">
              <a:rPr lang="en-US" smtClean="0"/>
              <a:t>3</a:t>
            </a:fld>
            <a:endParaRPr lang="en-US"/>
          </a:p>
        </p:txBody>
      </p:sp>
    </p:spTree>
    <p:extLst>
      <p:ext uri="{BB962C8B-B14F-4D97-AF65-F5344CB8AC3E}">
        <p14:creationId xmlns:p14="http://schemas.microsoft.com/office/powerpoint/2010/main" val="383226212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Family will be asked to go to the waiting room when to you are moved to  OR.</a:t>
            </a:r>
          </a:p>
          <a:p>
            <a:endParaRPr lang="en-US" dirty="0"/>
          </a:p>
          <a:p>
            <a:r>
              <a:rPr lang="en-US" dirty="0"/>
              <a:t>For knees. The tourniquet will causes some bruising and tenderness after surgery</a:t>
            </a:r>
          </a:p>
        </p:txBody>
      </p:sp>
      <p:sp>
        <p:nvSpPr>
          <p:cNvPr id="4" name="Slide Number Placeholder 3"/>
          <p:cNvSpPr>
            <a:spLocks noGrp="1"/>
          </p:cNvSpPr>
          <p:nvPr>
            <p:ph type="sldNum" sz="quarter" idx="10"/>
          </p:nvPr>
        </p:nvSpPr>
        <p:spPr/>
        <p:txBody>
          <a:bodyPr/>
          <a:lstStyle/>
          <a:p>
            <a:fld id="{2D070830-A893-4016-AAB8-51B1CF164DBA}" type="slidenum">
              <a:rPr lang="en-US" smtClean="0"/>
              <a:t>32</a:t>
            </a:fld>
            <a:endParaRPr lang="en-US"/>
          </a:p>
        </p:txBody>
      </p:sp>
    </p:spTree>
    <p:extLst>
      <p:ext uri="{BB962C8B-B14F-4D97-AF65-F5344CB8AC3E}">
        <p14:creationId xmlns:p14="http://schemas.microsoft.com/office/powerpoint/2010/main" val="76899026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Surgeons have little time between cases to re call. So ANSWER the phone. This number may come up as unknown. But please answer.</a:t>
            </a:r>
          </a:p>
        </p:txBody>
      </p:sp>
      <p:sp>
        <p:nvSpPr>
          <p:cNvPr id="4" name="Slide Number Placeholder 3"/>
          <p:cNvSpPr>
            <a:spLocks noGrp="1"/>
          </p:cNvSpPr>
          <p:nvPr>
            <p:ph type="sldNum" sz="quarter" idx="10"/>
          </p:nvPr>
        </p:nvSpPr>
        <p:spPr/>
        <p:txBody>
          <a:bodyPr/>
          <a:lstStyle/>
          <a:p>
            <a:fld id="{2D070830-A893-4016-AAB8-51B1CF164DBA}" type="slidenum">
              <a:rPr lang="en-US" smtClean="0"/>
              <a:t>33</a:t>
            </a:fld>
            <a:endParaRPr lang="en-US"/>
          </a:p>
        </p:txBody>
      </p:sp>
    </p:spTree>
    <p:extLst>
      <p:ext uri="{BB962C8B-B14F-4D97-AF65-F5344CB8AC3E}">
        <p14:creationId xmlns:p14="http://schemas.microsoft.com/office/powerpoint/2010/main" val="139884107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will be up as soon as possible. You will be up to use bathroom, for personal care.</a:t>
            </a:r>
          </a:p>
          <a:p>
            <a:r>
              <a:rPr lang="en-US" dirty="0"/>
              <a:t>Nursing and PT will use a gait belt for safety.</a:t>
            </a:r>
          </a:p>
        </p:txBody>
      </p:sp>
      <p:sp>
        <p:nvSpPr>
          <p:cNvPr id="4" name="Slide Number Placeholder 3"/>
          <p:cNvSpPr>
            <a:spLocks noGrp="1"/>
          </p:cNvSpPr>
          <p:nvPr>
            <p:ph type="sldNum" sz="quarter" idx="10"/>
          </p:nvPr>
        </p:nvSpPr>
        <p:spPr/>
        <p:txBody>
          <a:bodyPr/>
          <a:lstStyle/>
          <a:p>
            <a:fld id="{2D070830-A893-4016-AAB8-51B1CF164DBA}" type="slidenum">
              <a:rPr lang="en-US" smtClean="0"/>
              <a:t>34</a:t>
            </a:fld>
            <a:endParaRPr lang="en-US"/>
          </a:p>
        </p:txBody>
      </p:sp>
    </p:spTree>
    <p:extLst>
      <p:ext uri="{BB962C8B-B14F-4D97-AF65-F5344CB8AC3E}">
        <p14:creationId xmlns:p14="http://schemas.microsoft.com/office/powerpoint/2010/main" val="250648219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shoulders you may be given an incentive spirometer. Please us this.</a:t>
            </a:r>
          </a:p>
          <a:p>
            <a:endParaRPr lang="en-US" dirty="0"/>
          </a:p>
        </p:txBody>
      </p:sp>
      <p:sp>
        <p:nvSpPr>
          <p:cNvPr id="4" name="Slide Number Placeholder 3"/>
          <p:cNvSpPr>
            <a:spLocks noGrp="1"/>
          </p:cNvSpPr>
          <p:nvPr>
            <p:ph type="sldNum" sz="quarter" idx="10"/>
          </p:nvPr>
        </p:nvSpPr>
        <p:spPr/>
        <p:txBody>
          <a:bodyPr/>
          <a:lstStyle/>
          <a:p>
            <a:fld id="{2D070830-A893-4016-AAB8-51B1CF164DBA}" type="slidenum">
              <a:rPr lang="en-US" smtClean="0"/>
              <a:t>35</a:t>
            </a:fld>
            <a:endParaRPr lang="en-US"/>
          </a:p>
        </p:txBody>
      </p:sp>
    </p:spTree>
    <p:extLst>
      <p:ext uri="{BB962C8B-B14F-4D97-AF65-F5344CB8AC3E}">
        <p14:creationId xmlns:p14="http://schemas.microsoft.com/office/powerpoint/2010/main" val="333694202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D070830-A893-4016-AAB8-51B1CF164DBA}" type="slidenum">
              <a:rPr lang="en-US" smtClean="0"/>
              <a:t>36</a:t>
            </a:fld>
            <a:endParaRPr lang="en-US"/>
          </a:p>
        </p:txBody>
      </p:sp>
    </p:spTree>
    <p:extLst>
      <p:ext uri="{BB962C8B-B14F-4D97-AF65-F5344CB8AC3E}">
        <p14:creationId xmlns:p14="http://schemas.microsoft.com/office/powerpoint/2010/main" val="411856868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shoulders you may be given an incentive spirometer. Please us this.</a:t>
            </a:r>
          </a:p>
        </p:txBody>
      </p:sp>
      <p:sp>
        <p:nvSpPr>
          <p:cNvPr id="4" name="Slide Number Placeholder 3"/>
          <p:cNvSpPr>
            <a:spLocks noGrp="1"/>
          </p:cNvSpPr>
          <p:nvPr>
            <p:ph type="sldNum" sz="quarter" idx="10"/>
          </p:nvPr>
        </p:nvSpPr>
        <p:spPr/>
        <p:txBody>
          <a:bodyPr/>
          <a:lstStyle/>
          <a:p>
            <a:fld id="{2D070830-A893-4016-AAB8-51B1CF164DBA}" type="slidenum">
              <a:rPr lang="en-US" smtClean="0"/>
              <a:t>37</a:t>
            </a:fld>
            <a:endParaRPr lang="en-US"/>
          </a:p>
        </p:txBody>
      </p:sp>
    </p:spTree>
    <p:extLst>
      <p:ext uri="{BB962C8B-B14F-4D97-AF65-F5344CB8AC3E}">
        <p14:creationId xmlns:p14="http://schemas.microsoft.com/office/powerpoint/2010/main" val="158464660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block will start to wear off  slowly.  So be sure you have started pain medication before this time. </a:t>
            </a:r>
          </a:p>
          <a:p>
            <a:r>
              <a:rPr lang="en-US" dirty="0"/>
              <a:t>For more specific information about pain medications, refer to the Pain Medication: Your questions answered. </a:t>
            </a:r>
          </a:p>
          <a:p>
            <a:r>
              <a:rPr lang="en-US" dirty="0"/>
              <a:t>If you have questions or problems, call Roxi</a:t>
            </a:r>
          </a:p>
        </p:txBody>
      </p:sp>
      <p:sp>
        <p:nvSpPr>
          <p:cNvPr id="4" name="Slide Number Placeholder 3"/>
          <p:cNvSpPr>
            <a:spLocks noGrp="1"/>
          </p:cNvSpPr>
          <p:nvPr>
            <p:ph type="sldNum" sz="quarter" idx="10"/>
          </p:nvPr>
        </p:nvSpPr>
        <p:spPr/>
        <p:txBody>
          <a:bodyPr/>
          <a:lstStyle/>
          <a:p>
            <a:fld id="{2D070830-A893-4016-AAB8-51B1CF164DBA}" type="slidenum">
              <a:rPr lang="en-US" smtClean="0"/>
              <a:t>38</a:t>
            </a:fld>
            <a:endParaRPr lang="en-US"/>
          </a:p>
        </p:txBody>
      </p:sp>
    </p:spTree>
    <p:extLst>
      <p:ext uri="{BB962C8B-B14F-4D97-AF65-F5344CB8AC3E}">
        <p14:creationId xmlns:p14="http://schemas.microsoft.com/office/powerpoint/2010/main" val="134064511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block will start to wear off  slowly.  So be sure you have started pain medication before this time. </a:t>
            </a:r>
          </a:p>
        </p:txBody>
      </p:sp>
      <p:sp>
        <p:nvSpPr>
          <p:cNvPr id="4" name="Slide Number Placeholder 3"/>
          <p:cNvSpPr>
            <a:spLocks noGrp="1"/>
          </p:cNvSpPr>
          <p:nvPr>
            <p:ph type="sldNum" sz="quarter" idx="10"/>
          </p:nvPr>
        </p:nvSpPr>
        <p:spPr/>
        <p:txBody>
          <a:bodyPr/>
          <a:lstStyle/>
          <a:p>
            <a:fld id="{2D070830-A893-4016-AAB8-51B1CF164DBA}" type="slidenum">
              <a:rPr lang="en-US" smtClean="0"/>
              <a:t>40</a:t>
            </a:fld>
            <a:endParaRPr lang="en-US"/>
          </a:p>
        </p:txBody>
      </p:sp>
    </p:spTree>
    <p:extLst>
      <p:ext uri="{BB962C8B-B14F-4D97-AF65-F5344CB8AC3E}">
        <p14:creationId xmlns:p14="http://schemas.microsoft.com/office/powerpoint/2010/main" val="199951716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070830-A893-4016-AAB8-51B1CF164DBA}" type="slidenum">
              <a:rPr lang="en-US" smtClean="0"/>
              <a:t>41</a:t>
            </a:fld>
            <a:endParaRPr lang="en-US"/>
          </a:p>
        </p:txBody>
      </p:sp>
    </p:spTree>
    <p:extLst>
      <p:ext uri="{BB962C8B-B14F-4D97-AF65-F5344CB8AC3E}">
        <p14:creationId xmlns:p14="http://schemas.microsoft.com/office/powerpoint/2010/main" val="197910557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do not recommend the thigh hi because of rolling down. Knee Hi are okay for the opposite leg (knees) and both legs for hips and shoulder</a:t>
            </a:r>
          </a:p>
          <a:p>
            <a:r>
              <a:rPr lang="en-US" dirty="0"/>
              <a:t>Keep the wrap on the leg up to two weeks if possible. </a:t>
            </a:r>
          </a:p>
        </p:txBody>
      </p:sp>
      <p:sp>
        <p:nvSpPr>
          <p:cNvPr id="4" name="Slide Number Placeholder 3"/>
          <p:cNvSpPr>
            <a:spLocks noGrp="1"/>
          </p:cNvSpPr>
          <p:nvPr>
            <p:ph type="sldNum" sz="quarter" idx="10"/>
          </p:nvPr>
        </p:nvSpPr>
        <p:spPr/>
        <p:txBody>
          <a:bodyPr/>
          <a:lstStyle/>
          <a:p>
            <a:fld id="{2D070830-A893-4016-AAB8-51B1CF164DBA}" type="slidenum">
              <a:rPr lang="en-US" smtClean="0"/>
              <a:t>42</a:t>
            </a:fld>
            <a:endParaRPr lang="en-US"/>
          </a:p>
        </p:txBody>
      </p:sp>
    </p:spTree>
    <p:extLst>
      <p:ext uri="{BB962C8B-B14F-4D97-AF65-F5344CB8AC3E}">
        <p14:creationId xmlns:p14="http://schemas.microsoft.com/office/powerpoint/2010/main" val="30473901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 journey to recovery. Everyone in the team is responsible to provide you with information, answer questions and support you in the journey. </a:t>
            </a:r>
          </a:p>
          <a:p>
            <a:pPr lvl="1"/>
            <a:r>
              <a:rPr lang="en-US" dirty="0"/>
              <a:t>Be your own advocate: if you don’t understand something, please ask.</a:t>
            </a:r>
            <a:r>
              <a:rPr lang="en-US" sz="1400" dirty="0"/>
              <a:t> </a:t>
            </a:r>
          </a:p>
          <a:p>
            <a:endParaRPr lang="en-US" dirty="0"/>
          </a:p>
          <a:p>
            <a:r>
              <a:rPr lang="en-US" dirty="0"/>
              <a:t>Having a coach, the person who will be with you before, during and after surgery, is essential.  We recommend they be with you from your first visit until you are recovered. We ask that you have someone to stay with you especially the first two weeks after surgery. If you do not, we should speak about an alternative. </a:t>
            </a:r>
          </a:p>
          <a:p>
            <a:r>
              <a:rPr lang="en-US" dirty="0"/>
              <a:t>These are the people who are part of your team to give you a better experience and easier recovery.</a:t>
            </a:r>
          </a:p>
        </p:txBody>
      </p:sp>
      <p:sp>
        <p:nvSpPr>
          <p:cNvPr id="4" name="Slide Number Placeholder 3"/>
          <p:cNvSpPr>
            <a:spLocks noGrp="1"/>
          </p:cNvSpPr>
          <p:nvPr>
            <p:ph type="sldNum" sz="quarter" idx="10"/>
          </p:nvPr>
        </p:nvSpPr>
        <p:spPr/>
        <p:txBody>
          <a:bodyPr/>
          <a:lstStyle/>
          <a:p>
            <a:fld id="{2D070830-A893-4016-AAB8-51B1CF164DBA}" type="slidenum">
              <a:rPr lang="en-US" smtClean="0"/>
              <a:t>4</a:t>
            </a:fld>
            <a:endParaRPr lang="en-US"/>
          </a:p>
        </p:txBody>
      </p:sp>
    </p:spTree>
    <p:extLst>
      <p:ext uri="{BB962C8B-B14F-4D97-AF65-F5344CB8AC3E}">
        <p14:creationId xmlns:p14="http://schemas.microsoft.com/office/powerpoint/2010/main" val="37599557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Studies show an increased risk of falling within the first months after surgery</a:t>
            </a:r>
          </a:p>
          <a:p>
            <a:r>
              <a:rPr lang="en-US" dirty="0"/>
              <a:t>Never ambulate without assistive device (walker, cane). PT will advise when you can change devices or discontinue.</a:t>
            </a:r>
          </a:p>
          <a:p>
            <a:r>
              <a:rPr lang="en-US" dirty="0"/>
              <a:t>Wear non slip shoes with full backs when up.</a:t>
            </a:r>
          </a:p>
          <a:p>
            <a:r>
              <a:rPr lang="en-US" dirty="0"/>
              <a:t>Remove trip hazards</a:t>
            </a:r>
          </a:p>
          <a:p>
            <a:r>
              <a:rPr lang="en-US" dirty="0"/>
              <a:t>If you need glasses or contacts, wear them</a:t>
            </a:r>
          </a:p>
          <a:p>
            <a:r>
              <a:rPr lang="en-US" dirty="0"/>
              <a:t>Work with PT on your balance</a:t>
            </a:r>
          </a:p>
          <a:p>
            <a:pPr lvl="1"/>
            <a:r>
              <a:rPr lang="en-US" dirty="0"/>
              <a:t>Tai Chi has been shown to improve balance in older adults </a:t>
            </a:r>
          </a:p>
          <a:p>
            <a:r>
              <a:rPr lang="en-US" dirty="0"/>
              <a:t>Keep well nourished and hydrated to prevent weakness</a:t>
            </a:r>
          </a:p>
          <a:p>
            <a:r>
              <a:rPr lang="en-US" dirty="0"/>
              <a:t>Remember that pain medications can alter your perceptions</a:t>
            </a:r>
          </a:p>
          <a:p>
            <a:endParaRPr lang="en-US" dirty="0"/>
          </a:p>
        </p:txBody>
      </p:sp>
      <p:sp>
        <p:nvSpPr>
          <p:cNvPr id="4" name="Slide Number Placeholder 3"/>
          <p:cNvSpPr>
            <a:spLocks noGrp="1"/>
          </p:cNvSpPr>
          <p:nvPr>
            <p:ph type="sldNum" sz="quarter" idx="10"/>
          </p:nvPr>
        </p:nvSpPr>
        <p:spPr/>
        <p:txBody>
          <a:bodyPr/>
          <a:lstStyle/>
          <a:p>
            <a:fld id="{2D070830-A893-4016-AAB8-51B1CF164DBA}" type="slidenum">
              <a:rPr lang="en-US" smtClean="0"/>
              <a:t>43</a:t>
            </a:fld>
            <a:endParaRPr lang="en-US"/>
          </a:p>
        </p:txBody>
      </p:sp>
    </p:spTree>
    <p:extLst>
      <p:ext uri="{BB962C8B-B14F-4D97-AF65-F5344CB8AC3E}">
        <p14:creationId xmlns:p14="http://schemas.microsoft.com/office/powerpoint/2010/main" val="368415505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Therapy will start usually within 48 hours of surgery. However, between PT sessions you will need to do exercises, as Tiffany told you about and what PT instructs. </a:t>
            </a:r>
          </a:p>
          <a:p>
            <a:r>
              <a:rPr lang="en-US" dirty="0"/>
              <a:t>Be sure to keep active this makes your recovery faster and smoother, helps prevent blood clots, lung issues, constipation and stiffness. Plus you feel better. </a:t>
            </a:r>
          </a:p>
        </p:txBody>
      </p:sp>
      <p:sp>
        <p:nvSpPr>
          <p:cNvPr id="4" name="Slide Number Placeholder 3"/>
          <p:cNvSpPr>
            <a:spLocks noGrp="1"/>
          </p:cNvSpPr>
          <p:nvPr>
            <p:ph type="sldNum" sz="quarter" idx="10"/>
          </p:nvPr>
        </p:nvSpPr>
        <p:spPr/>
        <p:txBody>
          <a:bodyPr/>
          <a:lstStyle/>
          <a:p>
            <a:fld id="{2D070830-A893-4016-AAB8-51B1CF164DBA}" type="slidenum">
              <a:rPr lang="en-US" smtClean="0"/>
              <a:t>44</a:t>
            </a:fld>
            <a:endParaRPr lang="en-US"/>
          </a:p>
        </p:txBody>
      </p:sp>
    </p:spTree>
    <p:extLst>
      <p:ext uri="{BB962C8B-B14F-4D97-AF65-F5344CB8AC3E}">
        <p14:creationId xmlns:p14="http://schemas.microsoft.com/office/powerpoint/2010/main" val="9579404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Small amount of blood, either fresh or dried on the bandage and wound</a:t>
            </a:r>
          </a:p>
          <a:p>
            <a:endParaRPr lang="en-US" dirty="0"/>
          </a:p>
          <a:p>
            <a:r>
              <a:rPr lang="en-US" dirty="0"/>
              <a:t>Nausea and vomiting are not diseases, but they are symptoms:</a:t>
            </a:r>
          </a:p>
          <a:p>
            <a:r>
              <a:rPr lang="en-US" dirty="0"/>
              <a:t>Medication, pain, emotional distress, over eating, slow stomach emptying, constipation</a:t>
            </a:r>
          </a:p>
          <a:p>
            <a:r>
              <a:rPr lang="en-US" dirty="0"/>
              <a:t> If you have a tendency to have nausea or vomiting, please let me know- can get you mediation to help</a:t>
            </a:r>
          </a:p>
          <a:p>
            <a:r>
              <a:rPr lang="en-US" dirty="0"/>
              <a:t>Things to do for nausea: Let us know, take the medication prescribed, eat small meals and before taking medication (few saltines or toast. Avoid sugary snacks or foods, avoid drinking too much liquid with meals and drink slowly between meals to prevent triggering nausea, Small sips of lemon water or such on ice chips. </a:t>
            </a:r>
          </a:p>
          <a:p>
            <a:r>
              <a:rPr lang="en-US" dirty="0"/>
              <a:t>Let stomach settle after meals, avoid activity right after eating. Lie down in dark room with cold cloth on your forehead. Ginger or peppermint can be helpful. chamomile tea</a:t>
            </a:r>
          </a:p>
        </p:txBody>
      </p:sp>
      <p:sp>
        <p:nvSpPr>
          <p:cNvPr id="4" name="Slide Number Placeholder 3"/>
          <p:cNvSpPr>
            <a:spLocks noGrp="1"/>
          </p:cNvSpPr>
          <p:nvPr>
            <p:ph type="sldNum" sz="quarter" idx="10"/>
          </p:nvPr>
        </p:nvSpPr>
        <p:spPr/>
        <p:txBody>
          <a:bodyPr/>
          <a:lstStyle/>
          <a:p>
            <a:fld id="{2D070830-A893-4016-AAB8-51B1CF164DBA}" type="slidenum">
              <a:rPr lang="en-US" smtClean="0"/>
              <a:t>46</a:t>
            </a:fld>
            <a:endParaRPr lang="en-US"/>
          </a:p>
        </p:txBody>
      </p:sp>
    </p:spTree>
    <p:extLst>
      <p:ext uri="{BB962C8B-B14F-4D97-AF65-F5344CB8AC3E}">
        <p14:creationId xmlns:p14="http://schemas.microsoft.com/office/powerpoint/2010/main" val="335047334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a:p>
            <a:endParaRPr lang="en-US" dirty="0"/>
          </a:p>
        </p:txBody>
      </p:sp>
      <p:sp>
        <p:nvSpPr>
          <p:cNvPr id="4" name="Slide Number Placeholder 3"/>
          <p:cNvSpPr>
            <a:spLocks noGrp="1"/>
          </p:cNvSpPr>
          <p:nvPr>
            <p:ph type="sldNum" sz="quarter" idx="10"/>
          </p:nvPr>
        </p:nvSpPr>
        <p:spPr/>
        <p:txBody>
          <a:bodyPr/>
          <a:lstStyle/>
          <a:p>
            <a:fld id="{2D070830-A893-4016-AAB8-51B1CF164DBA}" type="slidenum">
              <a:rPr lang="en-US" smtClean="0"/>
              <a:t>47</a:t>
            </a:fld>
            <a:endParaRPr lang="en-US"/>
          </a:p>
        </p:txBody>
      </p:sp>
    </p:spTree>
    <p:extLst>
      <p:ext uri="{BB962C8B-B14F-4D97-AF65-F5344CB8AC3E}">
        <p14:creationId xmlns:p14="http://schemas.microsoft.com/office/powerpoint/2010/main" val="421502749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Dehiscence is when the wound opens. This we need to see you as soon as possible to prevent infection or other problems. </a:t>
            </a:r>
          </a:p>
          <a:p>
            <a:endParaRPr lang="en-US" dirty="0"/>
          </a:p>
          <a:p>
            <a:r>
              <a:rPr lang="en-US" dirty="0"/>
              <a:t>You will have some calf muscle tenderness, but if you have increasing swelling, a very tender, maybe red and hot calf or thigh, have pain when pulling your toes up. Please call as this may be a sign of a DVT</a:t>
            </a:r>
          </a:p>
          <a:p>
            <a:r>
              <a:rPr lang="en-US" dirty="0"/>
              <a:t>If you have chest pain such as sharp pain in the chest, sweating, difficulty breathing, you need to call 911 or go immediately up to the ER&gt;</a:t>
            </a:r>
          </a:p>
        </p:txBody>
      </p:sp>
      <p:sp>
        <p:nvSpPr>
          <p:cNvPr id="4" name="Slide Number Placeholder 3"/>
          <p:cNvSpPr>
            <a:spLocks noGrp="1"/>
          </p:cNvSpPr>
          <p:nvPr>
            <p:ph type="sldNum" sz="quarter" idx="10"/>
          </p:nvPr>
        </p:nvSpPr>
        <p:spPr/>
        <p:txBody>
          <a:bodyPr/>
          <a:lstStyle/>
          <a:p>
            <a:fld id="{2D070830-A893-4016-AAB8-51B1CF164DBA}" type="slidenum">
              <a:rPr lang="en-US" smtClean="0"/>
              <a:t>49</a:t>
            </a:fld>
            <a:endParaRPr lang="en-US"/>
          </a:p>
        </p:txBody>
      </p:sp>
    </p:spTree>
    <p:extLst>
      <p:ext uri="{BB962C8B-B14F-4D97-AF65-F5344CB8AC3E}">
        <p14:creationId xmlns:p14="http://schemas.microsoft.com/office/powerpoint/2010/main" val="104306618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Frequent and good handwashing is very important.</a:t>
            </a:r>
          </a:p>
          <a:p>
            <a:r>
              <a:rPr lang="en-US" dirty="0"/>
              <a:t>Do let your pets lie on your operated side. Wash your hands after handling your pets.</a:t>
            </a:r>
          </a:p>
          <a:p>
            <a:endParaRPr lang="en-US" dirty="0"/>
          </a:p>
          <a:p>
            <a:r>
              <a:rPr lang="en-US" dirty="0"/>
              <a:t>In 72 hours you can take down the ace bandage wrap and the outer dressing. DO NOT remove the big tape over the incision. Shower, no bathing. Pat dry to not rub or scrub the wound. Do not put any ointments or creams over the wound. </a:t>
            </a:r>
          </a:p>
        </p:txBody>
      </p:sp>
      <p:sp>
        <p:nvSpPr>
          <p:cNvPr id="4" name="Slide Number Placeholder 3"/>
          <p:cNvSpPr>
            <a:spLocks noGrp="1"/>
          </p:cNvSpPr>
          <p:nvPr>
            <p:ph type="sldNum" sz="quarter" idx="10"/>
          </p:nvPr>
        </p:nvSpPr>
        <p:spPr/>
        <p:txBody>
          <a:bodyPr/>
          <a:lstStyle/>
          <a:p>
            <a:fld id="{2D070830-A893-4016-AAB8-51B1CF164DBA}" type="slidenum">
              <a:rPr lang="en-US" smtClean="0"/>
              <a:t>50</a:t>
            </a:fld>
            <a:endParaRPr lang="en-US"/>
          </a:p>
        </p:txBody>
      </p:sp>
    </p:spTree>
    <p:extLst>
      <p:ext uri="{BB962C8B-B14F-4D97-AF65-F5344CB8AC3E}">
        <p14:creationId xmlns:p14="http://schemas.microsoft.com/office/powerpoint/2010/main" val="322450456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most questions, call the office during office hours or Roxi. </a:t>
            </a:r>
          </a:p>
        </p:txBody>
      </p:sp>
      <p:sp>
        <p:nvSpPr>
          <p:cNvPr id="4" name="Slide Number Placeholder 3"/>
          <p:cNvSpPr>
            <a:spLocks noGrp="1"/>
          </p:cNvSpPr>
          <p:nvPr>
            <p:ph type="sldNum" sz="quarter" idx="10"/>
          </p:nvPr>
        </p:nvSpPr>
        <p:spPr/>
        <p:txBody>
          <a:bodyPr/>
          <a:lstStyle/>
          <a:p>
            <a:fld id="{2D070830-A893-4016-AAB8-51B1CF164DBA}" type="slidenum">
              <a:rPr lang="en-US" smtClean="0"/>
              <a:t>51</a:t>
            </a:fld>
            <a:endParaRPr lang="en-US"/>
          </a:p>
        </p:txBody>
      </p:sp>
    </p:spTree>
    <p:extLst>
      <p:ext uri="{BB962C8B-B14F-4D97-AF65-F5344CB8AC3E}">
        <p14:creationId xmlns:p14="http://schemas.microsoft.com/office/powerpoint/2010/main" val="200956281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Recovery takes time from 3 to 6 months</a:t>
            </a:r>
          </a:p>
          <a:p>
            <a:r>
              <a:rPr lang="en-US" dirty="0"/>
              <a:t>It can take up to 12 months for the joint to be “yours”</a:t>
            </a:r>
          </a:p>
          <a:p>
            <a:r>
              <a:rPr lang="en-US" dirty="0"/>
              <a:t>There will be pain, intense pain initially </a:t>
            </a:r>
            <a:r>
              <a:rPr lang="en-US" b="1" i="1" dirty="0"/>
              <a:t>but</a:t>
            </a:r>
            <a:r>
              <a:rPr lang="en-US" dirty="0"/>
              <a:t> this will get better over the first few weeks. </a:t>
            </a:r>
          </a:p>
          <a:p>
            <a:r>
              <a:rPr lang="en-US" dirty="0"/>
              <a:t>There will be swelling and bruising </a:t>
            </a:r>
            <a:r>
              <a:rPr lang="en-US" b="1" i="1" dirty="0"/>
              <a:t>but</a:t>
            </a:r>
            <a:r>
              <a:rPr lang="en-US" dirty="0"/>
              <a:t> this improve as healing progresses</a:t>
            </a:r>
          </a:p>
          <a:p>
            <a:r>
              <a:rPr lang="en-US" dirty="0"/>
              <a:t>We recommend this person be with you from your first visit with the surgeon until you are recovered.</a:t>
            </a:r>
          </a:p>
          <a:p>
            <a:r>
              <a:rPr lang="en-US" dirty="0"/>
              <a:t>Therapy appointments</a:t>
            </a:r>
          </a:p>
          <a:p>
            <a:r>
              <a:rPr lang="en-US" dirty="0"/>
              <a:t>Daily exercise and stretching</a:t>
            </a:r>
          </a:p>
          <a:p>
            <a:r>
              <a:rPr lang="en-US" dirty="0"/>
              <a:t>It is hard work!</a:t>
            </a:r>
          </a:p>
          <a:p>
            <a:r>
              <a:rPr lang="en-US" dirty="0"/>
              <a:t>NO a bed of roses.</a:t>
            </a:r>
          </a:p>
          <a:p>
            <a:r>
              <a:rPr lang="en-US" dirty="0"/>
              <a:t>Remember where you have come from-  </a:t>
            </a:r>
          </a:p>
          <a:p>
            <a:pPr lvl="1"/>
            <a:endParaRPr lang="en-US" dirty="0"/>
          </a:p>
          <a:p>
            <a:pPr lvl="1"/>
            <a:endParaRPr lang="en-US" sz="1400" dirty="0"/>
          </a:p>
          <a:p>
            <a:pPr lvl="1"/>
            <a:endParaRPr lang="en-US" sz="1400" dirty="0"/>
          </a:p>
          <a:p>
            <a:endParaRPr lang="en-US" dirty="0"/>
          </a:p>
        </p:txBody>
      </p:sp>
      <p:sp>
        <p:nvSpPr>
          <p:cNvPr id="4" name="Slide Number Placeholder 3"/>
          <p:cNvSpPr>
            <a:spLocks noGrp="1"/>
          </p:cNvSpPr>
          <p:nvPr>
            <p:ph type="sldNum" sz="quarter" idx="10"/>
          </p:nvPr>
        </p:nvSpPr>
        <p:spPr/>
        <p:txBody>
          <a:bodyPr/>
          <a:lstStyle/>
          <a:p>
            <a:fld id="{2D070830-A893-4016-AAB8-51B1CF164DBA}" type="slidenum">
              <a:rPr lang="en-US" smtClean="0"/>
              <a:t>52</a:t>
            </a:fld>
            <a:endParaRPr lang="en-US"/>
          </a:p>
        </p:txBody>
      </p:sp>
    </p:spTree>
    <p:extLst>
      <p:ext uri="{BB962C8B-B14F-4D97-AF65-F5344CB8AC3E}">
        <p14:creationId xmlns:p14="http://schemas.microsoft.com/office/powerpoint/2010/main" val="370332441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Roxi is the best person to call. If you need to talk with me right away, call WYOS number and the office staff will find me or ask to talk with a nurse. </a:t>
            </a:r>
          </a:p>
          <a:p>
            <a:r>
              <a:rPr lang="en-US" dirty="0"/>
              <a:t>If this is urgent, please let them know that you need to speak with me or the nurse. If it is a refill or not urgent, a message can be taken. I do have a voice mail also. </a:t>
            </a:r>
          </a:p>
          <a:p>
            <a:endParaRPr lang="en-US" dirty="0"/>
          </a:p>
        </p:txBody>
      </p:sp>
      <p:sp>
        <p:nvSpPr>
          <p:cNvPr id="4" name="Slide Number Placeholder 3"/>
          <p:cNvSpPr>
            <a:spLocks noGrp="1"/>
          </p:cNvSpPr>
          <p:nvPr>
            <p:ph type="sldNum" sz="quarter" idx="10"/>
          </p:nvPr>
        </p:nvSpPr>
        <p:spPr/>
        <p:txBody>
          <a:bodyPr/>
          <a:lstStyle/>
          <a:p>
            <a:fld id="{2D070830-A893-4016-AAB8-51B1CF164DBA}" type="slidenum">
              <a:rPr lang="en-US" smtClean="0"/>
              <a:t>53</a:t>
            </a:fld>
            <a:endParaRPr lang="en-US"/>
          </a:p>
        </p:txBody>
      </p:sp>
    </p:spTree>
    <p:extLst>
      <p:ext uri="{BB962C8B-B14F-4D97-AF65-F5344CB8AC3E}">
        <p14:creationId xmlns:p14="http://schemas.microsoft.com/office/powerpoint/2010/main" val="107777368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sources have good and accurate information. DO NOT rely on other peoples opinion, random internet searches or “Fake information”. Use the experts and us. </a:t>
            </a:r>
          </a:p>
        </p:txBody>
      </p:sp>
      <p:sp>
        <p:nvSpPr>
          <p:cNvPr id="4" name="Slide Number Placeholder 3"/>
          <p:cNvSpPr>
            <a:spLocks noGrp="1"/>
          </p:cNvSpPr>
          <p:nvPr>
            <p:ph type="sldNum" sz="quarter" idx="10"/>
          </p:nvPr>
        </p:nvSpPr>
        <p:spPr/>
        <p:txBody>
          <a:bodyPr/>
          <a:lstStyle/>
          <a:p>
            <a:fld id="{2D070830-A893-4016-AAB8-51B1CF164DBA}" type="slidenum">
              <a:rPr lang="en-US" smtClean="0"/>
              <a:t>54</a:t>
            </a:fld>
            <a:endParaRPr lang="en-US"/>
          </a:p>
        </p:txBody>
      </p:sp>
    </p:spTree>
    <p:extLst>
      <p:ext uri="{BB962C8B-B14F-4D97-AF65-F5344CB8AC3E}">
        <p14:creationId xmlns:p14="http://schemas.microsoft.com/office/powerpoint/2010/main" val="17609895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Osteoarthritis: wear and tear arthritis. Destroys the cartilage or the sliding and cushion surface of the ends of the bones. As the cartilage thins and pits, causes inflammation, pain and swelling. OA can cause instability of the joint, grinding and loss of ROM. This is the most common type of arthritis and the definitive treatment is a joint replacement. People with RA have an increased risk of OA due to inflammation of the joint. </a:t>
            </a:r>
          </a:p>
        </p:txBody>
      </p:sp>
      <p:sp>
        <p:nvSpPr>
          <p:cNvPr id="4" name="Slide Number Placeholder 3"/>
          <p:cNvSpPr>
            <a:spLocks noGrp="1"/>
          </p:cNvSpPr>
          <p:nvPr>
            <p:ph type="sldNum" sz="quarter" idx="10"/>
          </p:nvPr>
        </p:nvSpPr>
        <p:spPr/>
        <p:txBody>
          <a:bodyPr/>
          <a:lstStyle/>
          <a:p>
            <a:fld id="{2D070830-A893-4016-AAB8-51B1CF164DBA}" type="slidenum">
              <a:rPr lang="en-US" smtClean="0"/>
              <a:t>5</a:t>
            </a:fld>
            <a:endParaRPr lang="en-US"/>
          </a:p>
        </p:txBody>
      </p:sp>
    </p:spTree>
    <p:extLst>
      <p:ext uri="{BB962C8B-B14F-4D97-AF65-F5344CB8AC3E}">
        <p14:creationId xmlns:p14="http://schemas.microsoft.com/office/powerpoint/2010/main" val="5327066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D070830-A893-4016-AAB8-51B1CF164DBA}" type="slidenum">
              <a:rPr lang="en-US" smtClean="0"/>
              <a:t>6</a:t>
            </a:fld>
            <a:endParaRPr lang="en-US"/>
          </a:p>
        </p:txBody>
      </p:sp>
    </p:spTree>
    <p:extLst>
      <p:ext uri="{BB962C8B-B14F-4D97-AF65-F5344CB8AC3E}">
        <p14:creationId xmlns:p14="http://schemas.microsoft.com/office/powerpoint/2010/main" val="33154246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Each replacement, the damaged cartilage and bone is removed from your joint and replaced with prosthetic components made of metal and plastic (called the prosthesis). The prosthesis mimics the shape and movement of a natural joint, in an arthritic hip, the damaged ball (the upper end of the femur) is replaced with a metal ball attached to a metal stem that is fitted into the femur, and a plastic socket is implanted into the pelvis, replacing the damaged socket. In the knee, the damaged cartilage surfaces at the ends of the femur and tibia are removed. The metal parts are cemented in. The patella is resurfaced with a plastic button. A medical-grade spacer is placed between the metal components... </a:t>
            </a:r>
          </a:p>
          <a:p>
            <a:r>
              <a:rPr lang="en-US" dirty="0"/>
              <a:t>Two types of knee replacement: total knee replacement and unicompartmental or partial knee replacement. The first knee replacement was done in 1968. Of course there has been tremendous improvement of the surgery since that time. There are about 800,000 knee replacement a year. Most knee replacements will last 15-20 years. The incision is closed with a surgical glue and tape (</a:t>
            </a:r>
            <a:r>
              <a:rPr lang="en-US" dirty="0" err="1"/>
              <a:t>Prineo</a:t>
            </a:r>
            <a:r>
              <a:rPr lang="en-US" dirty="0"/>
              <a:t> </a:t>
            </a:r>
            <a:r>
              <a:rPr lang="en-US" dirty="0" err="1"/>
              <a:t>dermabond</a:t>
            </a:r>
            <a:r>
              <a:rPr lang="en-US" dirty="0"/>
              <a:t>). </a:t>
            </a:r>
          </a:p>
          <a:p>
            <a:r>
              <a:rPr lang="en-US" dirty="0"/>
              <a:t>The hip replacement that my surgeons offer is a posterior lateral hip replacement. This is a muscle sparing procedure. The picture on the slide shows where the scar will be. This is closed again with the glue and tape. </a:t>
            </a:r>
          </a:p>
          <a:p>
            <a:endParaRPr lang="en-US" dirty="0"/>
          </a:p>
          <a:p>
            <a:endParaRPr lang="en-US" dirty="0"/>
          </a:p>
        </p:txBody>
      </p:sp>
      <p:sp>
        <p:nvSpPr>
          <p:cNvPr id="4" name="Slide Number Placeholder 3"/>
          <p:cNvSpPr>
            <a:spLocks noGrp="1"/>
          </p:cNvSpPr>
          <p:nvPr>
            <p:ph type="sldNum" sz="quarter" idx="10"/>
          </p:nvPr>
        </p:nvSpPr>
        <p:spPr/>
        <p:txBody>
          <a:bodyPr/>
          <a:lstStyle/>
          <a:p>
            <a:fld id="{2D070830-A893-4016-AAB8-51B1CF164DBA}" type="slidenum">
              <a:rPr lang="en-US" smtClean="0"/>
              <a:t>7</a:t>
            </a:fld>
            <a:endParaRPr lang="en-US"/>
          </a:p>
        </p:txBody>
      </p:sp>
    </p:spTree>
    <p:extLst>
      <p:ext uri="{BB962C8B-B14F-4D97-AF65-F5344CB8AC3E}">
        <p14:creationId xmlns:p14="http://schemas.microsoft.com/office/powerpoint/2010/main" val="11930840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TSA and RTSA: The shoulder replacement is similar to the hip as a stem is placed in the humerus and then for the reverse TSA a plastic cup is attached or in the TSA a metal ball is attached. The cup is then prepared and either the ball or cup is placed</a:t>
            </a:r>
          </a:p>
        </p:txBody>
      </p:sp>
      <p:sp>
        <p:nvSpPr>
          <p:cNvPr id="4" name="Slide Number Placeholder 3"/>
          <p:cNvSpPr>
            <a:spLocks noGrp="1"/>
          </p:cNvSpPr>
          <p:nvPr>
            <p:ph type="sldNum" sz="quarter" idx="10"/>
          </p:nvPr>
        </p:nvSpPr>
        <p:spPr/>
        <p:txBody>
          <a:bodyPr/>
          <a:lstStyle/>
          <a:p>
            <a:fld id="{2D070830-A893-4016-AAB8-51B1CF164DBA}" type="slidenum">
              <a:rPr lang="en-US" smtClean="0"/>
              <a:t>8</a:t>
            </a:fld>
            <a:endParaRPr lang="en-US"/>
          </a:p>
        </p:txBody>
      </p:sp>
    </p:spTree>
    <p:extLst>
      <p:ext uri="{BB962C8B-B14F-4D97-AF65-F5344CB8AC3E}">
        <p14:creationId xmlns:p14="http://schemas.microsoft.com/office/powerpoint/2010/main" val="17800638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will discuss most of these points further. At any time you would like more information or need referrals please let me know. You can also talk with your primary care provider. If you do not have a family or primary care provider please let me know. You have handout at the end of the packet that will give you more specific information about smoking cessation, weight loss. </a:t>
            </a:r>
          </a:p>
        </p:txBody>
      </p:sp>
      <p:sp>
        <p:nvSpPr>
          <p:cNvPr id="4" name="Slide Number Placeholder 3"/>
          <p:cNvSpPr>
            <a:spLocks noGrp="1"/>
          </p:cNvSpPr>
          <p:nvPr>
            <p:ph type="sldNum" sz="quarter" idx="10"/>
          </p:nvPr>
        </p:nvSpPr>
        <p:spPr/>
        <p:txBody>
          <a:bodyPr/>
          <a:lstStyle/>
          <a:p>
            <a:fld id="{2D070830-A893-4016-AAB8-51B1CF164DBA}" type="slidenum">
              <a:rPr lang="en-US" smtClean="0"/>
              <a:t>9</a:t>
            </a:fld>
            <a:endParaRPr lang="en-US"/>
          </a:p>
        </p:txBody>
      </p:sp>
    </p:spTree>
    <p:extLst>
      <p:ext uri="{BB962C8B-B14F-4D97-AF65-F5344CB8AC3E}">
        <p14:creationId xmlns:p14="http://schemas.microsoft.com/office/powerpoint/2010/main" val="20902459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37A794B1-CD52-4760-BF4C-AB70EAE6F01A}" type="datetimeFigureOut">
              <a:rPr lang="en-US" smtClean="0"/>
              <a:t>11/14/2023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EB3F92-2769-4E29-A1EE-44D491027069}" type="slidenum">
              <a:rPr lang="en-US" smtClean="0"/>
              <a:t>‹#›</a:t>
            </a:fld>
            <a:endParaRPr lang="en-US"/>
          </a:p>
        </p:txBody>
      </p:sp>
    </p:spTree>
    <p:extLst>
      <p:ext uri="{BB962C8B-B14F-4D97-AF65-F5344CB8AC3E}">
        <p14:creationId xmlns:p14="http://schemas.microsoft.com/office/powerpoint/2010/main" val="27047024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7A794B1-CD52-4760-BF4C-AB70EAE6F01A}" type="datetimeFigureOut">
              <a:rPr lang="en-US" smtClean="0"/>
              <a:t>11/14/2023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EB3F92-2769-4E29-A1EE-44D491027069}" type="slidenum">
              <a:rPr lang="en-US" smtClean="0"/>
              <a:t>‹#›</a:t>
            </a:fld>
            <a:endParaRPr lang="en-US"/>
          </a:p>
        </p:txBody>
      </p:sp>
    </p:spTree>
    <p:extLst>
      <p:ext uri="{BB962C8B-B14F-4D97-AF65-F5344CB8AC3E}">
        <p14:creationId xmlns:p14="http://schemas.microsoft.com/office/powerpoint/2010/main" val="16313954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7A794B1-CD52-4760-BF4C-AB70EAE6F01A}" type="datetimeFigureOut">
              <a:rPr lang="en-US" smtClean="0"/>
              <a:t>11/14/2023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EB3F92-2769-4E29-A1EE-44D491027069}" type="slidenum">
              <a:rPr lang="en-US" smtClean="0"/>
              <a:t>‹#›</a:t>
            </a:fld>
            <a:endParaRPr lang="en-US"/>
          </a:p>
        </p:txBody>
      </p:sp>
    </p:spTree>
    <p:extLst>
      <p:ext uri="{BB962C8B-B14F-4D97-AF65-F5344CB8AC3E}">
        <p14:creationId xmlns:p14="http://schemas.microsoft.com/office/powerpoint/2010/main" val="36670372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7A794B1-CD52-4760-BF4C-AB70EAE6F01A}" type="datetimeFigureOut">
              <a:rPr lang="en-US" smtClean="0"/>
              <a:t>11/14/2023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EB3F92-2769-4E29-A1EE-44D491027069}" type="slidenum">
              <a:rPr lang="en-US" smtClean="0"/>
              <a:t>‹#›</a:t>
            </a:fld>
            <a:endParaRPr lang="en-US"/>
          </a:p>
        </p:txBody>
      </p:sp>
    </p:spTree>
    <p:extLst>
      <p:ext uri="{BB962C8B-B14F-4D97-AF65-F5344CB8AC3E}">
        <p14:creationId xmlns:p14="http://schemas.microsoft.com/office/powerpoint/2010/main" val="26809792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7A794B1-CD52-4760-BF4C-AB70EAE6F01A}" type="datetimeFigureOut">
              <a:rPr lang="en-US" smtClean="0"/>
              <a:t>11/14/2023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EB3F92-2769-4E29-A1EE-44D491027069}" type="slidenum">
              <a:rPr lang="en-US" smtClean="0"/>
              <a:t>‹#›</a:t>
            </a:fld>
            <a:endParaRPr lang="en-US"/>
          </a:p>
        </p:txBody>
      </p:sp>
    </p:spTree>
    <p:extLst>
      <p:ext uri="{BB962C8B-B14F-4D97-AF65-F5344CB8AC3E}">
        <p14:creationId xmlns:p14="http://schemas.microsoft.com/office/powerpoint/2010/main" val="29620641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7A794B1-CD52-4760-BF4C-AB70EAE6F01A}" type="datetimeFigureOut">
              <a:rPr lang="en-US" smtClean="0"/>
              <a:t>11/14/2023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DEB3F92-2769-4E29-A1EE-44D491027069}" type="slidenum">
              <a:rPr lang="en-US" smtClean="0"/>
              <a:t>‹#›</a:t>
            </a:fld>
            <a:endParaRPr lang="en-US"/>
          </a:p>
        </p:txBody>
      </p:sp>
    </p:spTree>
    <p:extLst>
      <p:ext uri="{BB962C8B-B14F-4D97-AF65-F5344CB8AC3E}">
        <p14:creationId xmlns:p14="http://schemas.microsoft.com/office/powerpoint/2010/main" val="31011296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7A794B1-CD52-4760-BF4C-AB70EAE6F01A}" type="datetimeFigureOut">
              <a:rPr lang="en-US" smtClean="0"/>
              <a:t>11/14/2023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DEB3F92-2769-4E29-A1EE-44D491027069}" type="slidenum">
              <a:rPr lang="en-US" smtClean="0"/>
              <a:t>‹#›</a:t>
            </a:fld>
            <a:endParaRPr lang="en-US"/>
          </a:p>
        </p:txBody>
      </p:sp>
    </p:spTree>
    <p:extLst>
      <p:ext uri="{BB962C8B-B14F-4D97-AF65-F5344CB8AC3E}">
        <p14:creationId xmlns:p14="http://schemas.microsoft.com/office/powerpoint/2010/main" val="15239902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7A794B1-CD52-4760-BF4C-AB70EAE6F01A}" type="datetimeFigureOut">
              <a:rPr lang="en-US" smtClean="0"/>
              <a:t>11/14/2023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DEB3F92-2769-4E29-A1EE-44D491027069}" type="slidenum">
              <a:rPr lang="en-US" smtClean="0"/>
              <a:t>‹#›</a:t>
            </a:fld>
            <a:endParaRPr lang="en-US"/>
          </a:p>
        </p:txBody>
      </p:sp>
    </p:spTree>
    <p:extLst>
      <p:ext uri="{BB962C8B-B14F-4D97-AF65-F5344CB8AC3E}">
        <p14:creationId xmlns:p14="http://schemas.microsoft.com/office/powerpoint/2010/main" val="706641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7A794B1-CD52-4760-BF4C-AB70EAE6F01A}" type="datetimeFigureOut">
              <a:rPr lang="en-US" smtClean="0"/>
              <a:t>11/14/2023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DEB3F92-2769-4E29-A1EE-44D491027069}" type="slidenum">
              <a:rPr lang="en-US" smtClean="0"/>
              <a:t>‹#›</a:t>
            </a:fld>
            <a:endParaRPr lang="en-US"/>
          </a:p>
        </p:txBody>
      </p:sp>
    </p:spTree>
    <p:extLst>
      <p:ext uri="{BB962C8B-B14F-4D97-AF65-F5344CB8AC3E}">
        <p14:creationId xmlns:p14="http://schemas.microsoft.com/office/powerpoint/2010/main" val="17530409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7A794B1-CD52-4760-BF4C-AB70EAE6F01A}" type="datetimeFigureOut">
              <a:rPr lang="en-US" smtClean="0"/>
              <a:t>11/14/2023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DEB3F92-2769-4E29-A1EE-44D491027069}" type="slidenum">
              <a:rPr lang="en-US" smtClean="0"/>
              <a:t>‹#›</a:t>
            </a:fld>
            <a:endParaRPr lang="en-US"/>
          </a:p>
        </p:txBody>
      </p:sp>
    </p:spTree>
    <p:extLst>
      <p:ext uri="{BB962C8B-B14F-4D97-AF65-F5344CB8AC3E}">
        <p14:creationId xmlns:p14="http://schemas.microsoft.com/office/powerpoint/2010/main" val="5720365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7A794B1-CD52-4760-BF4C-AB70EAE6F01A}" type="datetimeFigureOut">
              <a:rPr lang="en-US" smtClean="0"/>
              <a:t>11/14/2023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DEB3F92-2769-4E29-A1EE-44D491027069}" type="slidenum">
              <a:rPr lang="en-US" smtClean="0"/>
              <a:t>‹#›</a:t>
            </a:fld>
            <a:endParaRPr lang="en-US"/>
          </a:p>
        </p:txBody>
      </p:sp>
    </p:spTree>
    <p:extLst>
      <p:ext uri="{BB962C8B-B14F-4D97-AF65-F5344CB8AC3E}">
        <p14:creationId xmlns:p14="http://schemas.microsoft.com/office/powerpoint/2010/main" val="22126882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7A794B1-CD52-4760-BF4C-AB70EAE6F01A}" type="datetimeFigureOut">
              <a:rPr lang="en-US" smtClean="0"/>
              <a:t>11/14/2023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DEB3F92-2769-4E29-A1EE-44D491027069}" type="slidenum">
              <a:rPr lang="en-US" smtClean="0"/>
              <a:t>‹#›</a:t>
            </a:fld>
            <a:endParaRPr lang="en-US"/>
          </a:p>
        </p:txBody>
      </p:sp>
    </p:spTree>
    <p:extLst>
      <p:ext uri="{BB962C8B-B14F-4D97-AF65-F5344CB8AC3E}">
        <p14:creationId xmlns:p14="http://schemas.microsoft.com/office/powerpoint/2010/main" val="10084675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9.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29.png"/></Relationships>
</file>

<file path=ppt/slides/_rels/slide1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 Id="rId4" Type="http://schemas.openxmlformats.org/officeDocument/2006/relationships/image" Target="../media/image37.jpeg"/></Relationships>
</file>

<file path=ppt/slides/_rels/slide2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40.png"/><Relationship Id="rId4" Type="http://schemas.openxmlformats.org/officeDocument/2006/relationships/image" Target="../media/image39.png"/></Relationships>
</file>

<file path=ppt/slides/_rels/slide2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2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47.png"/><Relationship Id="rId4" Type="http://schemas.openxmlformats.org/officeDocument/2006/relationships/image" Target="../media/image46.png"/></Relationships>
</file>

<file path=ppt/slides/_rels/slide2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4.xml"/><Relationship Id="rId1" Type="http://schemas.openxmlformats.org/officeDocument/2006/relationships/slideLayout" Target="../slideLayouts/slideLayout7.xml"/><Relationship Id="rId5" Type="http://schemas.openxmlformats.org/officeDocument/2006/relationships/image" Target="../media/image50.png"/><Relationship Id="rId4" Type="http://schemas.openxmlformats.org/officeDocument/2006/relationships/image" Target="../media/image49.png"/></Relationships>
</file>

<file path=ppt/slides/_rels/slide27.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52.png"/></Relationships>
</file>

<file path=ppt/slides/_rels/slide28.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54.png"/></Relationships>
</file>

<file path=ppt/slides/_rels/slide29.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56.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60.png"/><Relationship Id="rId4" Type="http://schemas.openxmlformats.org/officeDocument/2006/relationships/image" Target="../media/image59.png"/></Relationships>
</file>

<file path=ppt/slides/_rels/slide32.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67.png"/></Relationships>
</file>

<file path=ppt/slides/_rels/slide38.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37.xml"/><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71.png"/></Relationships>
</file>

<file path=ppt/slides/_rels/slide41.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74.png"/></Relationships>
</file>

<file path=ppt/slides/_rels/slide44.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76.png"/></Relationships>
</file>

<file path=ppt/slides/_rels/slide45.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image" Target="../media/image77.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80.jpeg"/></Relationships>
</file>

<file path=ppt/slides/_rels/slide47.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media/image82.png"/></Relationships>
</file>

<file path=ppt/slides/_rels/slide48.xml.rels><?xml version="1.0" encoding="UTF-8" standalone="yes"?>
<Relationships xmlns="http://schemas.openxmlformats.org/package/2006/relationships"><Relationship Id="rId2" Type="http://schemas.openxmlformats.org/officeDocument/2006/relationships/image" Target="../media/image83.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image" Target="../media/image85.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50.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image" Target="../media/image88.png"/></Relationships>
</file>

<file path=ppt/slides/_rels/slide52.xml.rels><?xml version="1.0" encoding="UTF-8" standalone="yes"?>
<Relationships xmlns="http://schemas.openxmlformats.org/package/2006/relationships"><Relationship Id="rId3" Type="http://schemas.openxmlformats.org/officeDocument/2006/relationships/image" Target="../media/image89.jpe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hyperlink" Target="https://hipknee.aahks.org/" TargetMode="External"/><Relationship Id="rId2" Type="http://schemas.openxmlformats.org/officeDocument/2006/relationships/notesSlide" Target="../notesSlides/notesSlide49.xml"/><Relationship Id="rId1" Type="http://schemas.openxmlformats.org/officeDocument/2006/relationships/slideLayout" Target="../slideLayouts/slideLayout2.xml"/><Relationship Id="rId5" Type="http://schemas.openxmlformats.org/officeDocument/2006/relationships/hyperlink" Target="https://hipknee.aahks.org/total-hip-replacement/" TargetMode="External"/><Relationship Id="rId4" Type="http://schemas.openxmlformats.org/officeDocument/2006/relationships/hyperlink" Target="https://orthoinfo.org/"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9.xml"/><Relationship Id="rId6" Type="http://schemas.openxmlformats.org/officeDocument/2006/relationships/image" Target="../media/image13.jpeg"/><Relationship Id="rId5" Type="http://schemas.openxmlformats.org/officeDocument/2006/relationships/image" Target="../media/image12.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5.xml"/><Relationship Id="rId5" Type="http://schemas.openxmlformats.org/officeDocument/2006/relationships/image" Target="../media/image18.png"/><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gn="ctr"/>
            <a:r>
              <a:rPr lang="en-US" sz="3600" dirty="0"/>
              <a:t>Wyoming Orthopedics &amp; Spine</a:t>
            </a:r>
          </a:p>
        </p:txBody>
      </p:sp>
      <p:pic>
        <p:nvPicPr>
          <p:cNvPr id="8" name="Picture 8" descr="46,442 Seniors Hiking Stock Photos, Pictures &amp; Royalty-Free ..."/>
          <p:cNvPicPr>
            <a:picLocks noGrp="1" noChangeAspect="1" noChangeArrowheads="1"/>
          </p:cNvPicPr>
          <p:nvPr>
            <p:ph type="pic" idx="1"/>
          </p:nvPr>
        </p:nvPicPr>
        <p:blipFill>
          <a:blip r:embed="rId3">
            <a:extLst>
              <a:ext uri="{28A0092B-C50C-407E-A947-70E740481C1C}">
                <a14:useLocalDpi xmlns:a14="http://schemas.microsoft.com/office/drawing/2010/main" val="0"/>
              </a:ext>
            </a:extLst>
          </a:blip>
          <a:srcRect l="7785" r="7785"/>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
        <p:nvSpPr>
          <p:cNvPr id="2" name="Text Placeholder 1"/>
          <p:cNvSpPr>
            <a:spLocks noGrp="1"/>
          </p:cNvSpPr>
          <p:nvPr>
            <p:ph type="body" sz="half" idx="2"/>
          </p:nvPr>
        </p:nvSpPr>
        <p:spPr/>
        <p:txBody>
          <a:bodyPr/>
          <a:lstStyle/>
          <a:p>
            <a:endParaRPr lang="en-US" dirty="0"/>
          </a:p>
          <a:p>
            <a:pPr algn="ctr"/>
            <a:r>
              <a:rPr lang="en-US" sz="2400" dirty="0"/>
              <a:t>Joint Journey Class</a:t>
            </a:r>
          </a:p>
        </p:txBody>
      </p:sp>
      <p:pic>
        <p:nvPicPr>
          <p:cNvPr id="7" name="Picture 6" descr="https://pros.ema.md/ema/ws/v3/firm/logo/HEADER"/>
          <p:cNvPicPr/>
          <p:nvPr/>
        </p:nvPicPr>
        <p:blipFill>
          <a:blip r:embed="rId4">
            <a:extLst>
              <a:ext uri="{28A0092B-C50C-407E-A947-70E740481C1C}">
                <a14:useLocalDpi xmlns:a14="http://schemas.microsoft.com/office/drawing/2010/main" val="0"/>
              </a:ext>
            </a:extLst>
          </a:blip>
          <a:srcRect/>
          <a:stretch>
            <a:fillRect/>
          </a:stretch>
        </p:blipFill>
        <p:spPr bwMode="auto">
          <a:xfrm>
            <a:off x="211931" y="3144044"/>
            <a:ext cx="4765675" cy="2857500"/>
          </a:xfrm>
          <a:prstGeom prst="rect">
            <a:avLst/>
          </a:prstGeom>
          <a:noFill/>
          <a:ln>
            <a:noFill/>
          </a:ln>
        </p:spPr>
      </p:pic>
    </p:spTree>
    <p:extLst>
      <p:ext uri="{BB962C8B-B14F-4D97-AF65-F5344CB8AC3E}">
        <p14:creationId xmlns:p14="http://schemas.microsoft.com/office/powerpoint/2010/main" val="3592676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do I need to stop smoking?</a:t>
            </a:r>
          </a:p>
        </p:txBody>
      </p:sp>
      <p:sp>
        <p:nvSpPr>
          <p:cNvPr id="3" name="Content Placeholder 2"/>
          <p:cNvSpPr>
            <a:spLocks noGrp="1"/>
          </p:cNvSpPr>
          <p:nvPr>
            <p:ph idx="1"/>
          </p:nvPr>
        </p:nvSpPr>
        <p:spPr/>
        <p:txBody>
          <a:bodyPr>
            <a:normAutofit/>
          </a:bodyPr>
          <a:lstStyle/>
          <a:p>
            <a:r>
              <a:rPr lang="en-US" dirty="0"/>
              <a:t>Smoking causes breathing problems and increases the risk of medical complications and slows recovery.</a:t>
            </a:r>
          </a:p>
          <a:p>
            <a:r>
              <a:rPr lang="en-US" dirty="0"/>
              <a:t>Smoking increases risk of blood clots and infection after surgery and increases time to heal. </a:t>
            </a:r>
          </a:p>
          <a:p>
            <a:r>
              <a:rPr lang="en-US" dirty="0"/>
              <a:t>Studies have shown that joint replacement patients who continue to smoke before and after surgery are </a:t>
            </a:r>
            <a:r>
              <a:rPr lang="en-US" i="1" dirty="0"/>
              <a:t>10 times more likely to need a joint revision surgery</a:t>
            </a:r>
            <a:r>
              <a:rPr lang="en-US" dirty="0"/>
              <a:t> than non-smokers.</a:t>
            </a:r>
          </a:p>
          <a:p>
            <a:r>
              <a:rPr lang="en-US" dirty="0"/>
              <a:t>Nicotine patches/gum are preferable.</a:t>
            </a:r>
          </a:p>
          <a:p>
            <a:pPr marL="0" indent="0">
              <a:buNone/>
            </a:pPr>
            <a:endParaRPr lang="en-US" dirty="0"/>
          </a:p>
          <a:p>
            <a:endParaRPr lang="en-US" dirty="0"/>
          </a:p>
          <a:p>
            <a:endParaRPr lang="en-US" dirty="0"/>
          </a:p>
        </p:txBody>
      </p:sp>
      <p:pic>
        <p:nvPicPr>
          <p:cNvPr id="4" name="Picture 3"/>
          <p:cNvPicPr>
            <a:picLocks noChangeAspect="1"/>
          </p:cNvPicPr>
          <p:nvPr/>
        </p:nvPicPr>
        <p:blipFill>
          <a:blip r:embed="rId3"/>
          <a:stretch>
            <a:fillRect/>
          </a:stretch>
        </p:blipFill>
        <p:spPr>
          <a:xfrm>
            <a:off x="9131300" y="571500"/>
            <a:ext cx="1727200" cy="1036320"/>
          </a:xfrm>
          <a:prstGeom prst="rect">
            <a:avLst/>
          </a:prstGeom>
        </p:spPr>
      </p:pic>
    </p:spTree>
    <p:extLst>
      <p:ext uri="{BB962C8B-B14F-4D97-AF65-F5344CB8AC3E}">
        <p14:creationId xmlns:p14="http://schemas.microsoft.com/office/powerpoint/2010/main" val="40755259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87400" y="327025"/>
            <a:ext cx="10515600" cy="1209675"/>
          </a:xfrm>
        </p:spPr>
        <p:txBody>
          <a:bodyPr>
            <a:normAutofit fontScale="90000"/>
          </a:bodyPr>
          <a:lstStyle/>
          <a:p>
            <a:r>
              <a:rPr lang="en-US" dirty="0"/>
              <a:t>Is there a reason the doctor asks about my alcohol drinking?</a:t>
            </a:r>
          </a:p>
        </p:txBody>
      </p:sp>
      <p:sp>
        <p:nvSpPr>
          <p:cNvPr id="5" name="Content Placeholder 4"/>
          <p:cNvSpPr>
            <a:spLocks noGrp="1"/>
          </p:cNvSpPr>
          <p:nvPr>
            <p:ph idx="1"/>
          </p:nvPr>
        </p:nvSpPr>
        <p:spPr/>
        <p:txBody>
          <a:bodyPr>
            <a:normAutofit/>
          </a:bodyPr>
          <a:lstStyle/>
          <a:p>
            <a:r>
              <a:rPr lang="en-US" dirty="0"/>
              <a:t>Alcohol use that is frequent or heavy, can delay recovery and increase risk of complications such as:</a:t>
            </a:r>
          </a:p>
          <a:p>
            <a:pPr lvl="1"/>
            <a:r>
              <a:rPr lang="en-US" dirty="0"/>
              <a:t>Pneumonia</a:t>
            </a:r>
          </a:p>
          <a:p>
            <a:pPr lvl="1"/>
            <a:r>
              <a:rPr lang="en-US" dirty="0"/>
              <a:t>Infections</a:t>
            </a:r>
          </a:p>
          <a:p>
            <a:pPr lvl="1"/>
            <a:r>
              <a:rPr lang="en-US" dirty="0"/>
              <a:t>Delay in wound healing</a:t>
            </a:r>
          </a:p>
          <a:p>
            <a:r>
              <a:rPr lang="en-US" dirty="0"/>
              <a:t>Studies find that abstainers have greater health improvement after surgery than even moderate drinkers. </a:t>
            </a:r>
          </a:p>
          <a:p>
            <a:pPr fontAlgn="base"/>
            <a:r>
              <a:rPr lang="en-US" dirty="0"/>
              <a:t>Be honest and tell them how many drinks you have per day or week.</a:t>
            </a:r>
          </a:p>
          <a:p>
            <a:pPr fontAlgn="base"/>
            <a:r>
              <a:rPr lang="en-US" dirty="0"/>
              <a:t>Tell them if you have </a:t>
            </a:r>
            <a:r>
              <a:rPr lang="en-US" b="1" dirty="0"/>
              <a:t>withdrawal</a:t>
            </a:r>
            <a:r>
              <a:rPr lang="en-US" dirty="0"/>
              <a:t> symptoms when you stop 	drinking.</a:t>
            </a:r>
          </a:p>
          <a:p>
            <a:endParaRPr lang="en-US" dirty="0"/>
          </a:p>
          <a:p>
            <a:endParaRPr lang="en-US" dirty="0"/>
          </a:p>
        </p:txBody>
      </p:sp>
      <p:pic>
        <p:nvPicPr>
          <p:cNvPr id="2" name="Picture 1"/>
          <p:cNvPicPr>
            <a:picLocks noChangeAspect="1"/>
          </p:cNvPicPr>
          <p:nvPr/>
        </p:nvPicPr>
        <p:blipFill>
          <a:blip r:embed="rId3"/>
          <a:stretch>
            <a:fillRect/>
          </a:stretch>
        </p:blipFill>
        <p:spPr>
          <a:xfrm>
            <a:off x="10478944" y="5260975"/>
            <a:ext cx="1013111" cy="1204913"/>
          </a:xfrm>
          <a:prstGeom prst="rect">
            <a:avLst/>
          </a:prstGeom>
        </p:spPr>
      </p:pic>
    </p:spTree>
    <p:extLst>
      <p:ext uri="{BB962C8B-B14F-4D97-AF65-F5344CB8AC3E}">
        <p14:creationId xmlns:p14="http://schemas.microsoft.com/office/powerpoint/2010/main" val="2895286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dental work?</a:t>
            </a:r>
          </a:p>
        </p:txBody>
      </p:sp>
      <p:sp>
        <p:nvSpPr>
          <p:cNvPr id="3" name="Content Placeholder 2"/>
          <p:cNvSpPr>
            <a:spLocks noGrp="1"/>
          </p:cNvSpPr>
          <p:nvPr>
            <p:ph idx="1"/>
          </p:nvPr>
        </p:nvSpPr>
        <p:spPr/>
        <p:txBody>
          <a:bodyPr>
            <a:normAutofit/>
          </a:bodyPr>
          <a:lstStyle/>
          <a:p>
            <a:r>
              <a:rPr lang="en-US" dirty="0"/>
              <a:t>If you have any dental problems, such as loose or painful teeth, please let us know as these need to be treated before surgery.</a:t>
            </a:r>
          </a:p>
          <a:p>
            <a:pPr lvl="1"/>
            <a:r>
              <a:rPr lang="en-US" dirty="0"/>
              <a:t>Will have to wait six weeks after the procedure and have a clearance from your dentist</a:t>
            </a:r>
          </a:p>
          <a:p>
            <a:r>
              <a:rPr lang="en-US" dirty="0"/>
              <a:t>If you are scheduled for urgent dental work have this done 6 weeks prior to your surgery. </a:t>
            </a:r>
          </a:p>
          <a:p>
            <a:r>
              <a:rPr lang="en-US" dirty="0"/>
              <a:t>After surgery, no dental work, even cleanings, for six weeks. </a:t>
            </a:r>
          </a:p>
          <a:p>
            <a:r>
              <a:rPr lang="en-US" dirty="0"/>
              <a:t>For the first year after your joint replacement for any dental work, even cleanings, you will need an antibiotic.</a:t>
            </a:r>
          </a:p>
          <a:p>
            <a:pPr marL="0" indent="0">
              <a:buNone/>
            </a:pPr>
            <a:endParaRPr lang="en-US" dirty="0"/>
          </a:p>
        </p:txBody>
      </p:sp>
      <p:pic>
        <p:nvPicPr>
          <p:cNvPr id="4" name="Picture 3"/>
          <p:cNvPicPr>
            <a:picLocks noChangeAspect="1"/>
          </p:cNvPicPr>
          <p:nvPr/>
        </p:nvPicPr>
        <p:blipFill>
          <a:blip r:embed="rId3"/>
          <a:stretch>
            <a:fillRect/>
          </a:stretch>
        </p:blipFill>
        <p:spPr>
          <a:xfrm>
            <a:off x="9553790" y="223837"/>
            <a:ext cx="2214347" cy="1608138"/>
          </a:xfrm>
          <a:prstGeom prst="rect">
            <a:avLst/>
          </a:prstGeom>
        </p:spPr>
      </p:pic>
    </p:spTree>
    <p:extLst>
      <p:ext uri="{BB962C8B-B14F-4D97-AF65-F5344CB8AC3E}">
        <p14:creationId xmlns:p14="http://schemas.microsoft.com/office/powerpoint/2010/main" val="33464402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Is there any other procedure I need to postpone prior to my replacement?</a:t>
            </a:r>
          </a:p>
        </p:txBody>
      </p:sp>
      <p:sp>
        <p:nvSpPr>
          <p:cNvPr id="3" name="Content Placeholder 2"/>
          <p:cNvSpPr>
            <a:spLocks noGrp="1"/>
          </p:cNvSpPr>
          <p:nvPr>
            <p:ph idx="1"/>
          </p:nvPr>
        </p:nvSpPr>
        <p:spPr/>
        <p:txBody>
          <a:bodyPr/>
          <a:lstStyle/>
          <a:p>
            <a:r>
              <a:rPr lang="en-US" dirty="0"/>
              <a:t>Delay a routine colonoscopy until 6 weeks after surgery or delay the replacement if colonoscopy is urgent</a:t>
            </a:r>
          </a:p>
          <a:p>
            <a:r>
              <a:rPr lang="en-US" dirty="0"/>
              <a:t>Other surgical procedures should be done at least 6 weeks prior to the replacement</a:t>
            </a:r>
          </a:p>
          <a:p>
            <a:pPr lvl="1"/>
            <a:r>
              <a:rPr lang="en-US" dirty="0"/>
              <a:t>You can delay the procedure or</a:t>
            </a:r>
          </a:p>
          <a:p>
            <a:pPr lvl="1"/>
            <a:r>
              <a:rPr lang="en-US" dirty="0"/>
              <a:t>The replacement surgery can be delayed</a:t>
            </a:r>
          </a:p>
          <a:p>
            <a:r>
              <a:rPr lang="en-US" dirty="0"/>
              <a:t>If questions, talk with Dr. Israelsen, Dr. Sorenson or Roxi. </a:t>
            </a:r>
          </a:p>
        </p:txBody>
      </p:sp>
      <p:pic>
        <p:nvPicPr>
          <p:cNvPr id="1026" name="Picture 2" descr="CRC Screening | Clinical Trials Managemen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72735" y="4194175"/>
            <a:ext cx="2266840" cy="1343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94459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worry about sores or scratches?</a:t>
            </a:r>
          </a:p>
        </p:txBody>
      </p:sp>
      <p:sp>
        <p:nvSpPr>
          <p:cNvPr id="3" name="Content Placeholder 2"/>
          <p:cNvSpPr>
            <a:spLocks noGrp="1"/>
          </p:cNvSpPr>
          <p:nvPr>
            <p:ph idx="1"/>
          </p:nvPr>
        </p:nvSpPr>
        <p:spPr/>
        <p:txBody>
          <a:bodyPr>
            <a:normAutofit/>
          </a:bodyPr>
          <a:lstStyle/>
          <a:p>
            <a:r>
              <a:rPr lang="en-US" dirty="0"/>
              <a:t>These type of wounds can increase your risk of surgical site infection or medical complication by 2 times.</a:t>
            </a:r>
          </a:p>
          <a:p>
            <a:r>
              <a:rPr lang="en-US" dirty="0"/>
              <a:t>Please notify your surgeon if you have any sores, rashes, boils or skin changes as soon as you notice them. </a:t>
            </a:r>
          </a:p>
          <a:p>
            <a:pPr marL="0" indent="0">
              <a:buNone/>
            </a:pPr>
            <a:r>
              <a:rPr lang="en-US" dirty="0"/>
              <a:t>                                                </a:t>
            </a:r>
          </a:p>
        </p:txBody>
      </p:sp>
      <p:pic>
        <p:nvPicPr>
          <p:cNvPr id="5" name="Picture 4"/>
          <p:cNvPicPr>
            <a:picLocks noChangeAspect="1"/>
          </p:cNvPicPr>
          <p:nvPr/>
        </p:nvPicPr>
        <p:blipFill>
          <a:blip r:embed="rId3"/>
          <a:stretch>
            <a:fillRect/>
          </a:stretch>
        </p:blipFill>
        <p:spPr>
          <a:xfrm>
            <a:off x="10312400" y="222250"/>
            <a:ext cx="1601787" cy="1682242"/>
          </a:xfrm>
          <a:prstGeom prst="rect">
            <a:avLst/>
          </a:prstGeom>
        </p:spPr>
      </p:pic>
      <p:pic>
        <p:nvPicPr>
          <p:cNvPr id="6" name="Picture 5"/>
          <p:cNvPicPr>
            <a:picLocks noChangeAspect="1"/>
          </p:cNvPicPr>
          <p:nvPr/>
        </p:nvPicPr>
        <p:blipFill>
          <a:blip r:embed="rId4"/>
          <a:stretch>
            <a:fillRect/>
          </a:stretch>
        </p:blipFill>
        <p:spPr>
          <a:xfrm>
            <a:off x="9245857" y="4090987"/>
            <a:ext cx="2133086" cy="1641476"/>
          </a:xfrm>
          <a:prstGeom prst="rect">
            <a:avLst/>
          </a:prstGeom>
        </p:spPr>
      </p:pic>
    </p:spTree>
    <p:extLst>
      <p:ext uri="{BB962C8B-B14F-4D97-AF65-F5344CB8AC3E}">
        <p14:creationId xmlns:p14="http://schemas.microsoft.com/office/powerpoint/2010/main" val="41565211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3700" y="365125"/>
            <a:ext cx="10960100" cy="879475"/>
          </a:xfrm>
        </p:spPr>
        <p:txBody>
          <a:bodyPr>
            <a:normAutofit/>
          </a:bodyPr>
          <a:lstStyle/>
          <a:p>
            <a:r>
              <a:rPr lang="en-US" dirty="0"/>
              <a:t>How do I improve my nutrition?</a:t>
            </a:r>
          </a:p>
        </p:txBody>
      </p:sp>
      <p:sp>
        <p:nvSpPr>
          <p:cNvPr id="3" name="Content Placeholder 2"/>
          <p:cNvSpPr>
            <a:spLocks noGrp="1"/>
          </p:cNvSpPr>
          <p:nvPr>
            <p:ph idx="1"/>
          </p:nvPr>
        </p:nvSpPr>
        <p:spPr/>
        <p:txBody>
          <a:bodyPr>
            <a:normAutofit/>
          </a:bodyPr>
          <a:lstStyle/>
          <a:p>
            <a:r>
              <a:rPr lang="en-US" dirty="0"/>
              <a:t>Eat food rich in iron, vitamin C, and calcium and Vitamin D</a:t>
            </a:r>
          </a:p>
          <a:p>
            <a:r>
              <a:rPr lang="en-US" dirty="0"/>
              <a:t>Get enough protein (no less than 60gm per day)</a:t>
            </a:r>
          </a:p>
          <a:p>
            <a:r>
              <a:rPr lang="en-US" dirty="0"/>
              <a:t>Eat more fiber</a:t>
            </a:r>
          </a:p>
          <a:p>
            <a:r>
              <a:rPr lang="en-US" dirty="0"/>
              <a:t>Healthy eating and proper nutrition before surgery aids the healing process.</a:t>
            </a:r>
          </a:p>
          <a:p>
            <a:r>
              <a:rPr lang="en-US" dirty="0"/>
              <a:t>Drink at least 8 glasses (64 oz) of water per day. </a:t>
            </a:r>
          </a:p>
          <a:p>
            <a:endParaRPr lang="en-US" dirty="0"/>
          </a:p>
        </p:txBody>
      </p:sp>
      <p:pic>
        <p:nvPicPr>
          <p:cNvPr id="4" name="Picture 3"/>
          <p:cNvPicPr>
            <a:picLocks noChangeAspect="1"/>
          </p:cNvPicPr>
          <p:nvPr/>
        </p:nvPicPr>
        <p:blipFill>
          <a:blip r:embed="rId3"/>
          <a:stretch>
            <a:fillRect/>
          </a:stretch>
        </p:blipFill>
        <p:spPr>
          <a:xfrm>
            <a:off x="9804400" y="0"/>
            <a:ext cx="1676400" cy="1676400"/>
          </a:xfrm>
          <a:prstGeom prst="rect">
            <a:avLst/>
          </a:prstGeom>
        </p:spPr>
      </p:pic>
      <p:pic>
        <p:nvPicPr>
          <p:cNvPr id="5" name="Picture 4"/>
          <p:cNvPicPr>
            <a:picLocks noChangeAspect="1"/>
          </p:cNvPicPr>
          <p:nvPr/>
        </p:nvPicPr>
        <p:blipFill>
          <a:blip r:embed="rId4"/>
          <a:stretch>
            <a:fillRect/>
          </a:stretch>
        </p:blipFill>
        <p:spPr>
          <a:xfrm>
            <a:off x="8818810" y="4386510"/>
            <a:ext cx="1615580" cy="1615580"/>
          </a:xfrm>
          <a:prstGeom prst="rect">
            <a:avLst/>
          </a:prstGeom>
        </p:spPr>
      </p:pic>
      <p:pic>
        <p:nvPicPr>
          <p:cNvPr id="6" name="Picture 5"/>
          <p:cNvPicPr>
            <a:picLocks noChangeAspect="1"/>
          </p:cNvPicPr>
          <p:nvPr/>
        </p:nvPicPr>
        <p:blipFill>
          <a:blip r:embed="rId5"/>
          <a:stretch>
            <a:fillRect/>
          </a:stretch>
        </p:blipFill>
        <p:spPr>
          <a:xfrm>
            <a:off x="9142049" y="238125"/>
            <a:ext cx="1727563" cy="1452563"/>
          </a:xfrm>
          <a:prstGeom prst="rect">
            <a:avLst/>
          </a:prstGeom>
        </p:spPr>
      </p:pic>
    </p:spTree>
    <p:extLst>
      <p:ext uri="{BB962C8B-B14F-4D97-AF65-F5344CB8AC3E}">
        <p14:creationId xmlns:p14="http://schemas.microsoft.com/office/powerpoint/2010/main" val="736814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do I need to exercise before surgery?</a:t>
            </a:r>
          </a:p>
        </p:txBody>
      </p:sp>
      <p:sp>
        <p:nvSpPr>
          <p:cNvPr id="3" name="Content Placeholder 2"/>
          <p:cNvSpPr>
            <a:spLocks noGrp="1"/>
          </p:cNvSpPr>
          <p:nvPr>
            <p:ph idx="1"/>
          </p:nvPr>
        </p:nvSpPr>
        <p:spPr/>
        <p:txBody>
          <a:bodyPr>
            <a:normAutofit lnSpcReduction="10000"/>
          </a:bodyPr>
          <a:lstStyle/>
          <a:p>
            <a:r>
              <a:rPr lang="en-US" dirty="0"/>
              <a:t>Exercising up to the day of surgery, helps improve your strength, range of motion, and endurance.</a:t>
            </a:r>
          </a:p>
          <a:p>
            <a:r>
              <a:rPr lang="en-US" dirty="0"/>
              <a:t>Prehab (exercise before surgery) can stabilize your pain levels before surgery and gets you back on your feet faster after surgery. </a:t>
            </a:r>
          </a:p>
          <a:p>
            <a:r>
              <a:rPr lang="en-US" dirty="0"/>
              <a:t>A walking or water exercise program increases endurance, flexibility, and overall strength.</a:t>
            </a:r>
          </a:p>
          <a:p>
            <a:r>
              <a:rPr lang="en-US" dirty="0"/>
              <a:t>What type of exercise is not as important as being consistent with your exercise. </a:t>
            </a:r>
          </a:p>
          <a:p>
            <a:r>
              <a:rPr lang="en-US" dirty="0"/>
              <a:t>You can practice your after surgery exercises</a:t>
            </a:r>
          </a:p>
          <a:p>
            <a:pPr lvl="1"/>
            <a:r>
              <a:rPr lang="en-US" dirty="0"/>
              <a:t>Some are in the booklet</a:t>
            </a:r>
          </a:p>
        </p:txBody>
      </p:sp>
      <p:pic>
        <p:nvPicPr>
          <p:cNvPr id="1026" name="Picture 2" descr="Free Elderly Exercising Cliparts, Download Free Elderly Exercising Cliparts  png images, Free ClipArts on Clipart Librar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67700" y="5318125"/>
            <a:ext cx="3657600" cy="1247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38187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will they do at therapy?</a:t>
            </a:r>
          </a:p>
        </p:txBody>
      </p:sp>
      <p:sp>
        <p:nvSpPr>
          <p:cNvPr id="3" name="Content Placeholder 2"/>
          <p:cNvSpPr>
            <a:spLocks noGrp="1"/>
          </p:cNvSpPr>
          <p:nvPr>
            <p:ph idx="1"/>
          </p:nvPr>
        </p:nvSpPr>
        <p:spPr/>
        <p:txBody>
          <a:bodyPr/>
          <a:lstStyle/>
          <a:p>
            <a:r>
              <a:rPr lang="en-US" dirty="0"/>
              <a:t>Physical Therapy (PT): work on movement and function</a:t>
            </a:r>
          </a:p>
          <a:p>
            <a:r>
              <a:rPr lang="en-US" dirty="0"/>
              <a:t>Occupational therapy (OT): work on activities of daily living and independence </a:t>
            </a:r>
          </a:p>
          <a:p>
            <a:r>
              <a:rPr lang="en-US" dirty="0"/>
              <a:t>Prehab: see your PT 2-4 weeks prior to surgery for evaluation and instruction on exercises and work with the walker</a:t>
            </a:r>
          </a:p>
          <a:p>
            <a:r>
              <a:rPr lang="en-US" dirty="0"/>
              <a:t>Rehab: you will see your PT/OT two to three times a week to work on your movement and function. Therapy has set protocols and assessment protocols the are approved by your surgeons.</a:t>
            </a:r>
          </a:p>
          <a:p>
            <a:pPr marL="0" indent="0">
              <a:buNone/>
            </a:pPr>
            <a:endParaRPr lang="en-US" dirty="0"/>
          </a:p>
        </p:txBody>
      </p:sp>
      <p:pic>
        <p:nvPicPr>
          <p:cNvPr id="1028" name="Picture 4" descr="Physical Therapy Courses and Occupational Therapy Courses Online |  Continuing Education for Physical Therapists and Occupational Therapist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55299" y="365125"/>
            <a:ext cx="2841326" cy="12525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1300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can I do to improve my recovery?</a:t>
            </a:r>
          </a:p>
        </p:txBody>
      </p:sp>
      <p:sp>
        <p:nvSpPr>
          <p:cNvPr id="3" name="Content Placeholder 2"/>
          <p:cNvSpPr>
            <a:spLocks noGrp="1"/>
          </p:cNvSpPr>
          <p:nvPr>
            <p:ph idx="1"/>
          </p:nvPr>
        </p:nvSpPr>
        <p:spPr/>
        <p:txBody>
          <a:bodyPr>
            <a:normAutofit/>
          </a:bodyPr>
          <a:lstStyle/>
          <a:p>
            <a:r>
              <a:rPr lang="en-US" dirty="0"/>
              <a:t>Take pain medication about 30 minutes prior to your PT appointment.</a:t>
            </a:r>
          </a:p>
          <a:p>
            <a:r>
              <a:rPr lang="en-US" dirty="0"/>
              <a:t>Eat and drink prior to your PT appointment.</a:t>
            </a:r>
          </a:p>
          <a:p>
            <a:r>
              <a:rPr lang="en-US" dirty="0"/>
              <a:t>Ask questions and voice concerns. </a:t>
            </a:r>
          </a:p>
          <a:p>
            <a:r>
              <a:rPr lang="en-US" dirty="0"/>
              <a:t>Do your daily exercises: twice daily.</a:t>
            </a:r>
          </a:p>
          <a:p>
            <a:r>
              <a:rPr lang="en-US" dirty="0"/>
              <a:t>Ace bandage.</a:t>
            </a:r>
          </a:p>
          <a:p>
            <a:r>
              <a:rPr lang="en-US" dirty="0"/>
              <a:t>Ice/ice.</a:t>
            </a:r>
          </a:p>
          <a:p>
            <a:r>
              <a:rPr lang="en-US" dirty="0"/>
              <a:t>Knees: Work on getting the knee straight.</a:t>
            </a:r>
          </a:p>
          <a:p>
            <a:r>
              <a:rPr lang="en-US" dirty="0"/>
              <a:t>Balance rest with activity.</a:t>
            </a:r>
          </a:p>
        </p:txBody>
      </p:sp>
      <p:pic>
        <p:nvPicPr>
          <p:cNvPr id="8" name="Picture 7"/>
          <p:cNvPicPr>
            <a:picLocks noChangeAspect="1"/>
          </p:cNvPicPr>
          <p:nvPr/>
        </p:nvPicPr>
        <p:blipFill>
          <a:blip r:embed="rId2"/>
          <a:stretch>
            <a:fillRect/>
          </a:stretch>
        </p:blipFill>
        <p:spPr>
          <a:xfrm>
            <a:off x="8657095" y="4280179"/>
            <a:ext cx="2944678" cy="1947414"/>
          </a:xfrm>
          <a:prstGeom prst="rect">
            <a:avLst/>
          </a:prstGeom>
        </p:spPr>
      </p:pic>
    </p:spTree>
    <p:extLst>
      <p:ext uri="{BB962C8B-B14F-4D97-AF65-F5344CB8AC3E}">
        <p14:creationId xmlns:p14="http://schemas.microsoft.com/office/powerpoint/2010/main" val="1718880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can I do after shoulder replacement?</a:t>
            </a:r>
          </a:p>
        </p:txBody>
      </p:sp>
      <p:sp>
        <p:nvSpPr>
          <p:cNvPr id="3" name="Content Placeholder 2"/>
          <p:cNvSpPr>
            <a:spLocks noGrp="1"/>
          </p:cNvSpPr>
          <p:nvPr>
            <p:ph idx="1"/>
          </p:nvPr>
        </p:nvSpPr>
        <p:spPr/>
        <p:txBody>
          <a:bodyPr>
            <a:normAutofit fontScale="77500" lnSpcReduction="20000"/>
          </a:bodyPr>
          <a:lstStyle/>
          <a:p>
            <a:pPr marL="0" indent="0" fontAlgn="base">
              <a:lnSpc>
                <a:spcPct val="120000"/>
              </a:lnSpc>
              <a:spcBef>
                <a:spcPts val="1560"/>
              </a:spcBef>
              <a:spcAft>
                <a:spcPts val="840"/>
              </a:spcAft>
              <a:buNone/>
            </a:pPr>
            <a:r>
              <a:rPr lang="en-US" sz="3600" b="1" dirty="0">
                <a:solidFill>
                  <a:srgbClr val="272725"/>
                </a:solidFill>
                <a:latin typeface="Calibri Light" panose="020F0302020204030204" pitchFamily="34" charset="0"/>
                <a:ea typeface="Times New Roman" panose="02020603050405020304" pitchFamily="18" charset="0"/>
                <a:cs typeface="Calibri Light" panose="020F0302020204030204" pitchFamily="34" charset="0"/>
              </a:rPr>
              <a:t>Activity After Surgery</a:t>
            </a:r>
            <a:endParaRPr lang="en-US" b="1" dirty="0">
              <a:solidFill>
                <a:srgbClr val="1F4D78"/>
              </a:solidFill>
              <a:latin typeface="Calibri Light" panose="020F0302020204030204" pitchFamily="34" charset="0"/>
              <a:ea typeface="Times New Roman" panose="02020603050405020304" pitchFamily="18" charset="0"/>
              <a:cs typeface="Times New Roman" panose="02020603050405020304" pitchFamily="18" charset="0"/>
            </a:endParaRPr>
          </a:p>
          <a:p>
            <a:pPr marL="342900" marR="0" lvl="0" indent="-342900">
              <a:lnSpc>
                <a:spcPct val="120000"/>
              </a:lnSpc>
              <a:spcBef>
                <a:spcPts val="0"/>
              </a:spcBef>
              <a:spcAft>
                <a:spcPts val="0"/>
              </a:spcAft>
              <a:buFont typeface="+mj-lt"/>
              <a:buAutoNum type="arabicPeriod"/>
            </a:pPr>
            <a:r>
              <a:rPr lang="en-US" dirty="0">
                <a:solidFill>
                  <a:srgbClr val="595959"/>
                </a:solidFill>
                <a:latin typeface="Calibri" panose="020F0502020204030204" pitchFamily="34" charset="0"/>
                <a:ea typeface="Times New Roman" panose="02020603050405020304" pitchFamily="18" charset="0"/>
                <a:cs typeface="Times New Roman" panose="02020603050405020304" pitchFamily="18" charset="0"/>
              </a:rPr>
              <a:t>No shoulder active range of motion.</a:t>
            </a:r>
            <a:endParaRPr lang="en-US" sz="1800" dirty="0">
              <a:solidFill>
                <a:srgbClr val="595959"/>
              </a:solidFill>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nSpc>
                <a:spcPct val="120000"/>
              </a:lnSpc>
              <a:spcBef>
                <a:spcPts val="0"/>
              </a:spcBef>
              <a:spcAft>
                <a:spcPts val="0"/>
              </a:spcAft>
              <a:buFont typeface="+mj-lt"/>
              <a:buAutoNum type="arabicPeriod"/>
            </a:pPr>
            <a:r>
              <a:rPr lang="en-US" dirty="0">
                <a:solidFill>
                  <a:srgbClr val="595959"/>
                </a:solidFill>
                <a:latin typeface="Calibri" panose="020F0502020204030204" pitchFamily="34" charset="0"/>
                <a:ea typeface="Times New Roman" panose="02020603050405020304" pitchFamily="18" charset="0"/>
                <a:cs typeface="Times New Roman" panose="02020603050405020304" pitchFamily="18" charset="0"/>
              </a:rPr>
              <a:t>No reaching behind the back</a:t>
            </a:r>
            <a:endParaRPr lang="en-US" sz="1800" dirty="0">
              <a:solidFill>
                <a:srgbClr val="595959"/>
              </a:solidFill>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nSpc>
                <a:spcPct val="120000"/>
              </a:lnSpc>
              <a:spcBef>
                <a:spcPts val="0"/>
              </a:spcBef>
              <a:spcAft>
                <a:spcPts val="0"/>
              </a:spcAft>
              <a:buFont typeface="+mj-lt"/>
              <a:buAutoNum type="arabicPeriod"/>
            </a:pPr>
            <a:r>
              <a:rPr lang="en-US" dirty="0">
                <a:solidFill>
                  <a:srgbClr val="595959"/>
                </a:solidFill>
                <a:latin typeface="Calibri" panose="020F0502020204030204" pitchFamily="34" charset="0"/>
                <a:ea typeface="Times New Roman" panose="02020603050405020304" pitchFamily="18" charset="0"/>
                <a:cs typeface="Times New Roman" panose="02020603050405020304" pitchFamily="18" charset="0"/>
              </a:rPr>
              <a:t>No moving the arm inward or outward</a:t>
            </a:r>
            <a:endParaRPr lang="en-US" sz="1800" dirty="0">
              <a:solidFill>
                <a:srgbClr val="595959"/>
              </a:solidFill>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nSpc>
                <a:spcPct val="120000"/>
              </a:lnSpc>
              <a:spcBef>
                <a:spcPts val="0"/>
              </a:spcBef>
              <a:spcAft>
                <a:spcPts val="0"/>
              </a:spcAft>
              <a:buFont typeface="+mj-lt"/>
              <a:buAutoNum type="arabicPeriod"/>
            </a:pPr>
            <a:r>
              <a:rPr lang="en-US" dirty="0">
                <a:solidFill>
                  <a:srgbClr val="595959"/>
                </a:solidFill>
                <a:latin typeface="Calibri" panose="020F0502020204030204" pitchFamily="34" charset="0"/>
                <a:ea typeface="Times New Roman" panose="02020603050405020304" pitchFamily="18" charset="0"/>
                <a:cs typeface="Times New Roman" panose="02020603050405020304" pitchFamily="18" charset="0"/>
              </a:rPr>
              <a:t>No lifting </a:t>
            </a:r>
            <a:endParaRPr lang="en-US" sz="1800" dirty="0">
              <a:solidFill>
                <a:srgbClr val="595959"/>
              </a:solidFill>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nSpc>
                <a:spcPct val="120000"/>
              </a:lnSpc>
              <a:spcBef>
                <a:spcPts val="0"/>
              </a:spcBef>
              <a:spcAft>
                <a:spcPts val="0"/>
              </a:spcAft>
              <a:buFont typeface="+mj-lt"/>
              <a:buAutoNum type="arabicPeriod"/>
            </a:pPr>
            <a:r>
              <a:rPr lang="en-US" dirty="0">
                <a:solidFill>
                  <a:srgbClr val="595959"/>
                </a:solidFill>
                <a:latin typeface="Calibri" panose="020F0502020204030204" pitchFamily="34" charset="0"/>
                <a:ea typeface="Times New Roman" panose="02020603050405020304" pitchFamily="18" charset="0"/>
                <a:cs typeface="Times New Roman" panose="02020603050405020304" pitchFamily="18" charset="0"/>
              </a:rPr>
              <a:t>No supporting body weight with hands</a:t>
            </a:r>
            <a:endParaRPr lang="en-US" sz="1800" dirty="0">
              <a:solidFill>
                <a:srgbClr val="595959"/>
              </a:solidFill>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nSpc>
                <a:spcPct val="120000"/>
              </a:lnSpc>
              <a:spcBef>
                <a:spcPts val="0"/>
              </a:spcBef>
              <a:spcAft>
                <a:spcPts val="0"/>
              </a:spcAft>
              <a:buFont typeface="+mj-lt"/>
              <a:buAutoNum type="arabicPeriod"/>
            </a:pPr>
            <a:r>
              <a:rPr lang="en-US" dirty="0">
                <a:solidFill>
                  <a:srgbClr val="595959"/>
                </a:solidFill>
                <a:latin typeface="Calibri" panose="020F0502020204030204" pitchFamily="34" charset="0"/>
                <a:ea typeface="Times New Roman" panose="02020603050405020304" pitchFamily="18" charset="0"/>
                <a:cs typeface="Times New Roman" panose="02020603050405020304" pitchFamily="18" charset="0"/>
              </a:rPr>
              <a:t>Place a pillow or folded towel under the elbow while lying on back to avoid the shoulder falling forward</a:t>
            </a:r>
            <a:endParaRPr lang="en-US" sz="1800" dirty="0">
              <a:solidFill>
                <a:srgbClr val="595959"/>
              </a:solidFill>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nSpc>
                <a:spcPct val="120000"/>
              </a:lnSpc>
              <a:spcBef>
                <a:spcPts val="0"/>
              </a:spcBef>
              <a:spcAft>
                <a:spcPts val="0"/>
              </a:spcAft>
              <a:buFont typeface="+mj-lt"/>
              <a:buAutoNum type="arabicPeriod"/>
            </a:pPr>
            <a:r>
              <a:rPr lang="en-US" dirty="0">
                <a:solidFill>
                  <a:srgbClr val="595959"/>
                </a:solidFill>
                <a:latin typeface="Calibri" panose="020F0502020204030204" pitchFamily="34" charset="0"/>
                <a:ea typeface="Times New Roman" panose="02020603050405020304" pitchFamily="18" charset="0"/>
                <a:cs typeface="Times New Roman" panose="02020603050405020304" pitchFamily="18" charset="0"/>
              </a:rPr>
              <a:t>Avoid shoulder elevation or hike</a:t>
            </a:r>
            <a:endParaRPr lang="en-US" sz="1800" dirty="0">
              <a:solidFill>
                <a:srgbClr val="595959"/>
              </a:solidFill>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nSpc>
                <a:spcPct val="120000"/>
              </a:lnSpc>
              <a:spcBef>
                <a:spcPts val="0"/>
              </a:spcBef>
              <a:spcAft>
                <a:spcPts val="800"/>
              </a:spcAft>
              <a:buFont typeface="+mj-lt"/>
              <a:buAutoNum type="arabicPeriod"/>
            </a:pPr>
            <a:r>
              <a:rPr lang="en-US" dirty="0">
                <a:solidFill>
                  <a:srgbClr val="595959"/>
                </a:solidFill>
                <a:latin typeface="Calibri" panose="020F0502020204030204" pitchFamily="34" charset="0"/>
                <a:ea typeface="Times New Roman" panose="02020603050405020304" pitchFamily="18" charset="0"/>
                <a:cs typeface="Times New Roman" panose="02020603050405020304" pitchFamily="18" charset="0"/>
              </a:rPr>
              <a:t>Physical/Occupation therapy will review all exercises to elbow and wrist. Do not do these exercises without instruction.</a:t>
            </a:r>
            <a:endParaRPr lang="en-US" sz="1800" dirty="0">
              <a:solidFill>
                <a:srgbClr val="595959"/>
              </a:solidFill>
              <a:latin typeface="Calibri" panose="020F0502020204030204" pitchFamily="34" charset="0"/>
              <a:ea typeface="Times New Roman" panose="02020603050405020304" pitchFamily="18" charset="0"/>
              <a:cs typeface="Times New Roman" panose="02020603050405020304" pitchFamily="18" charset="0"/>
            </a:endParaRPr>
          </a:p>
          <a:p>
            <a:endParaRPr lang="en-US" dirty="0"/>
          </a:p>
        </p:txBody>
      </p:sp>
      <p:pic>
        <p:nvPicPr>
          <p:cNvPr id="5" name="Picture 4"/>
          <p:cNvPicPr>
            <a:picLocks noChangeAspect="1"/>
          </p:cNvPicPr>
          <p:nvPr/>
        </p:nvPicPr>
        <p:blipFill>
          <a:blip r:embed="rId3"/>
          <a:stretch>
            <a:fillRect/>
          </a:stretch>
        </p:blipFill>
        <p:spPr>
          <a:xfrm>
            <a:off x="9144000" y="1825625"/>
            <a:ext cx="1625600" cy="1625600"/>
          </a:xfrm>
          <a:prstGeom prst="rect">
            <a:avLst/>
          </a:prstGeom>
        </p:spPr>
      </p:pic>
    </p:spTree>
    <p:extLst>
      <p:ext uri="{BB962C8B-B14F-4D97-AF65-F5344CB8AC3E}">
        <p14:creationId xmlns:p14="http://schemas.microsoft.com/office/powerpoint/2010/main" val="2446812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Our Surgeons</a:t>
            </a:r>
            <a:br>
              <a:rPr lang="en-US" dirty="0"/>
            </a:br>
            <a:r>
              <a:rPr lang="en-US" dirty="0"/>
              <a:t>     </a:t>
            </a:r>
            <a:r>
              <a:rPr lang="en-US" sz="2000" dirty="0"/>
              <a:t>Dr. Stanford Israelsen				    Dr. Scott Sorenson</a:t>
            </a:r>
            <a:endParaRPr lang="en-US" dirty="0"/>
          </a:p>
        </p:txBody>
      </p:sp>
      <p:pic>
        <p:nvPicPr>
          <p:cNvPr id="8" name="Picture 7"/>
          <p:cNvPicPr>
            <a:picLocks noChangeAspect="1"/>
          </p:cNvPicPr>
          <p:nvPr/>
        </p:nvPicPr>
        <p:blipFill>
          <a:blip r:embed="rId3"/>
          <a:stretch>
            <a:fillRect/>
          </a:stretch>
        </p:blipFill>
        <p:spPr>
          <a:xfrm>
            <a:off x="7242242" y="2181225"/>
            <a:ext cx="2625697" cy="3290874"/>
          </a:xfrm>
          <a:prstGeom prst="rect">
            <a:avLst/>
          </a:prstGeom>
        </p:spPr>
      </p:pic>
      <p:pic>
        <p:nvPicPr>
          <p:cNvPr id="10" name="Content Placeholder 9"/>
          <p:cNvPicPr>
            <a:picLocks noGrp="1" noChangeAspect="1"/>
          </p:cNvPicPr>
          <p:nvPr>
            <p:ph idx="1"/>
          </p:nvPr>
        </p:nvPicPr>
        <p:blipFill>
          <a:blip r:embed="rId4"/>
          <a:stretch>
            <a:fillRect/>
          </a:stretch>
        </p:blipFill>
        <p:spPr>
          <a:xfrm>
            <a:off x="1413214" y="2181225"/>
            <a:ext cx="2726985" cy="3404276"/>
          </a:xfrm>
          <a:prstGeom prst="rect">
            <a:avLst/>
          </a:prstGeom>
        </p:spPr>
      </p:pic>
    </p:spTree>
    <p:extLst>
      <p:ext uri="{BB962C8B-B14F-4D97-AF65-F5344CB8AC3E}">
        <p14:creationId xmlns:p14="http://schemas.microsoft.com/office/powerpoint/2010/main" val="9124592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mymobility</a:t>
            </a:r>
            <a:endParaRPr lang="en-US" dirty="0"/>
          </a:p>
        </p:txBody>
      </p:sp>
      <p:sp>
        <p:nvSpPr>
          <p:cNvPr id="3" name="Content Placeholder 2"/>
          <p:cNvSpPr>
            <a:spLocks noGrp="1"/>
          </p:cNvSpPr>
          <p:nvPr>
            <p:ph idx="1"/>
          </p:nvPr>
        </p:nvSpPr>
        <p:spPr/>
        <p:txBody>
          <a:bodyPr/>
          <a:lstStyle/>
          <a:p>
            <a:r>
              <a:rPr lang="en-US" dirty="0"/>
              <a:t>Personalized support throughout your journey</a:t>
            </a:r>
          </a:p>
          <a:p>
            <a:r>
              <a:rPr lang="en-US" dirty="0"/>
              <a:t>Available for knees and hips </a:t>
            </a:r>
          </a:p>
          <a:p>
            <a:r>
              <a:rPr lang="en-US" dirty="0"/>
              <a:t>Timely education, checklists, and reminder notifications</a:t>
            </a:r>
          </a:p>
          <a:p>
            <a:r>
              <a:rPr lang="en-US" dirty="0"/>
              <a:t>Video-guided exercises</a:t>
            </a:r>
          </a:p>
          <a:p>
            <a:r>
              <a:rPr lang="en-US" dirty="0"/>
              <a:t>Data collection: activity levels, pain, care plan progress that you and your surgeon and care team can monitor.</a:t>
            </a:r>
          </a:p>
          <a:p>
            <a:r>
              <a:rPr lang="en-US" dirty="0"/>
              <a:t>Ability to text and send pictures</a:t>
            </a:r>
          </a:p>
          <a:p>
            <a:pPr marL="0" indent="0">
              <a:buNone/>
            </a:pPr>
            <a:endParaRPr lang="en-US" dirty="0"/>
          </a:p>
        </p:txBody>
      </p:sp>
      <p:pic>
        <p:nvPicPr>
          <p:cNvPr id="4" name="Picture 3" descr="mymobility"/>
          <p:cNvPicPr/>
          <p:nvPr/>
        </p:nvPicPr>
        <p:blipFill>
          <a:blip r:embed="rId2">
            <a:extLst>
              <a:ext uri="{28A0092B-C50C-407E-A947-70E740481C1C}">
                <a14:useLocalDpi xmlns:a14="http://schemas.microsoft.com/office/drawing/2010/main" val="0"/>
              </a:ext>
            </a:extLst>
          </a:blip>
          <a:srcRect/>
          <a:stretch>
            <a:fillRect/>
          </a:stretch>
        </p:blipFill>
        <p:spPr bwMode="auto">
          <a:xfrm>
            <a:off x="6540285" y="405459"/>
            <a:ext cx="1910166" cy="1285229"/>
          </a:xfrm>
          <a:prstGeom prst="rect">
            <a:avLst/>
          </a:prstGeom>
          <a:noFill/>
          <a:ln>
            <a:noFill/>
          </a:ln>
        </p:spPr>
      </p:pic>
      <p:sp>
        <p:nvSpPr>
          <p:cNvPr id="6" name="AutoShape 4" descr="Smart Phone SVG Digital Download Cell Phone SVG Instant - Etsy"/>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6" descr="Smart Phone SVG Digital Download Cell Phone SVG Instant - Etsy"/>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9" name="Picture 8"/>
          <p:cNvPicPr>
            <a:picLocks noChangeAspect="1"/>
          </p:cNvPicPr>
          <p:nvPr/>
        </p:nvPicPr>
        <p:blipFill>
          <a:blip r:embed="rId3"/>
          <a:stretch>
            <a:fillRect/>
          </a:stretch>
        </p:blipFill>
        <p:spPr>
          <a:xfrm>
            <a:off x="5919209" y="4952717"/>
            <a:ext cx="1576159" cy="1576159"/>
          </a:xfrm>
          <a:prstGeom prst="rect">
            <a:avLst/>
          </a:prstGeom>
        </p:spPr>
      </p:pic>
      <p:pic>
        <p:nvPicPr>
          <p:cNvPr id="1032" name="Picture 8" descr="Apple Watch SE review (2022): The best smartwatch $250 can buy | Engadge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38579" y="5069452"/>
            <a:ext cx="1664292" cy="11075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74264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do I do one month before surgery?</a:t>
            </a:r>
          </a:p>
        </p:txBody>
      </p:sp>
      <p:sp>
        <p:nvSpPr>
          <p:cNvPr id="3" name="Content Placeholder 2"/>
          <p:cNvSpPr>
            <a:spLocks noGrp="1"/>
          </p:cNvSpPr>
          <p:nvPr>
            <p:ph idx="1"/>
          </p:nvPr>
        </p:nvSpPr>
        <p:spPr/>
        <p:txBody>
          <a:bodyPr>
            <a:normAutofit fontScale="85000" lnSpcReduction="20000"/>
          </a:bodyPr>
          <a:lstStyle/>
          <a:p>
            <a:pPr>
              <a:buFont typeface="Wingdings" panose="05000000000000000000" pitchFamily="2" charset="2"/>
              <a:buChar char="q"/>
            </a:pPr>
            <a:r>
              <a:rPr lang="en-US" dirty="0"/>
              <a:t> Make sure you have a coach</a:t>
            </a:r>
          </a:p>
          <a:p>
            <a:pPr lvl="1">
              <a:buFont typeface="Wingdings" panose="05000000000000000000" pitchFamily="2" charset="2"/>
              <a:buChar char="q"/>
            </a:pPr>
            <a:r>
              <a:rPr lang="en-US" dirty="0"/>
              <a:t> Should come to all appointments </a:t>
            </a:r>
          </a:p>
          <a:p>
            <a:pPr lvl="1">
              <a:buFont typeface="Wingdings" panose="05000000000000000000" pitchFamily="2" charset="2"/>
              <a:buChar char="q"/>
            </a:pPr>
            <a:r>
              <a:rPr lang="en-US" dirty="0"/>
              <a:t> Take you to and from hospital/surgery center/ PT </a:t>
            </a:r>
          </a:p>
          <a:p>
            <a:pPr>
              <a:buFont typeface="Wingdings" panose="05000000000000000000" pitchFamily="2" charset="2"/>
              <a:buChar char="q"/>
            </a:pPr>
            <a:r>
              <a:rPr lang="en-US" dirty="0"/>
              <a:t> See your surgeon for a pre operative visit</a:t>
            </a:r>
          </a:p>
          <a:p>
            <a:pPr lvl="1">
              <a:buFont typeface="Wingdings" panose="05000000000000000000" pitchFamily="2" charset="2"/>
              <a:buChar char="q"/>
            </a:pPr>
            <a:r>
              <a:rPr lang="en-US" dirty="0"/>
              <a:t>Meeting with Roxi</a:t>
            </a:r>
          </a:p>
          <a:p>
            <a:pPr>
              <a:buFont typeface="Wingdings" panose="05000000000000000000" pitchFamily="2" charset="2"/>
              <a:buChar char="q"/>
            </a:pPr>
            <a:r>
              <a:rPr lang="en-US" dirty="0"/>
              <a:t> Attend this class</a:t>
            </a:r>
          </a:p>
          <a:p>
            <a:pPr>
              <a:buFont typeface="Wingdings" panose="05000000000000000000" pitchFamily="2" charset="2"/>
              <a:buChar char="q"/>
            </a:pPr>
            <a:r>
              <a:rPr lang="en-US" dirty="0"/>
              <a:t> Make a plan for care after surgery</a:t>
            </a:r>
          </a:p>
          <a:p>
            <a:pPr>
              <a:buFont typeface="Wingdings" panose="05000000000000000000" pitchFamily="2" charset="2"/>
              <a:buChar char="q"/>
            </a:pPr>
            <a:r>
              <a:rPr lang="en-US" dirty="0"/>
              <a:t> Prepare your home </a:t>
            </a:r>
          </a:p>
          <a:p>
            <a:pPr>
              <a:buFont typeface="Wingdings" panose="05000000000000000000" pitchFamily="2" charset="2"/>
              <a:buChar char="q"/>
            </a:pPr>
            <a:r>
              <a:rPr lang="en-US" dirty="0"/>
              <a:t> Stop vitamins and herbal supplements (two weeks)</a:t>
            </a:r>
          </a:p>
          <a:p>
            <a:pPr>
              <a:buFont typeface="Wingdings" panose="05000000000000000000" pitchFamily="2" charset="2"/>
              <a:buChar char="q"/>
            </a:pPr>
            <a:r>
              <a:rPr lang="en-US" dirty="0"/>
              <a:t> Visit with PT for a pre-rehab visit</a:t>
            </a:r>
          </a:p>
          <a:p>
            <a:pPr>
              <a:buFont typeface="Wingdings" panose="05000000000000000000" pitchFamily="2" charset="2"/>
              <a:buChar char="q"/>
            </a:pPr>
            <a:r>
              <a:rPr lang="en-US" dirty="0"/>
              <a:t> Have a plan for icing, such as a Game ready machine or reusable ice pack</a:t>
            </a:r>
          </a:p>
          <a:p>
            <a:pPr>
              <a:buFont typeface="Wingdings" panose="05000000000000000000" pitchFamily="2" charset="2"/>
              <a:buChar char="q"/>
            </a:pPr>
            <a:r>
              <a:rPr lang="en-US" dirty="0"/>
              <a:t> Get your equipment: front wheeled walker, toilet riser, shower chair</a:t>
            </a:r>
          </a:p>
          <a:p>
            <a:endParaRPr lang="en-US" dirty="0"/>
          </a:p>
          <a:p>
            <a:endParaRPr lang="en-US" dirty="0"/>
          </a:p>
        </p:txBody>
      </p:sp>
      <p:sp>
        <p:nvSpPr>
          <p:cNvPr id="8" name="AutoShape 2" descr="What to Do When Clutter Is Comforti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3" name="Picture 12"/>
          <p:cNvPicPr>
            <a:picLocks noChangeAspect="1"/>
          </p:cNvPicPr>
          <p:nvPr/>
        </p:nvPicPr>
        <p:blipFill>
          <a:blip r:embed="rId3"/>
          <a:stretch>
            <a:fillRect/>
          </a:stretch>
        </p:blipFill>
        <p:spPr>
          <a:xfrm>
            <a:off x="7066407" y="2319110"/>
            <a:ext cx="2036762" cy="1682184"/>
          </a:xfrm>
          <a:prstGeom prst="rect">
            <a:avLst/>
          </a:prstGeom>
        </p:spPr>
      </p:pic>
      <p:pic>
        <p:nvPicPr>
          <p:cNvPr id="7" name="Picture 6"/>
          <p:cNvPicPr>
            <a:picLocks noChangeAspect="1"/>
          </p:cNvPicPr>
          <p:nvPr/>
        </p:nvPicPr>
        <p:blipFill>
          <a:blip r:embed="rId4"/>
          <a:stretch>
            <a:fillRect/>
          </a:stretch>
        </p:blipFill>
        <p:spPr>
          <a:xfrm>
            <a:off x="10107390" y="1205423"/>
            <a:ext cx="1581150" cy="2371725"/>
          </a:xfrm>
          <a:prstGeom prst="rect">
            <a:avLst/>
          </a:prstGeom>
        </p:spPr>
      </p:pic>
      <p:pic>
        <p:nvPicPr>
          <p:cNvPr id="4" name="Picture 3"/>
          <p:cNvPicPr>
            <a:picLocks noChangeAspect="1"/>
          </p:cNvPicPr>
          <p:nvPr/>
        </p:nvPicPr>
        <p:blipFill>
          <a:blip r:embed="rId5"/>
          <a:stretch>
            <a:fillRect/>
          </a:stretch>
        </p:blipFill>
        <p:spPr>
          <a:xfrm>
            <a:off x="10578547" y="5556760"/>
            <a:ext cx="1550506" cy="1240405"/>
          </a:xfrm>
          <a:prstGeom prst="rect">
            <a:avLst/>
          </a:prstGeom>
        </p:spPr>
      </p:pic>
    </p:spTree>
    <p:extLst>
      <p:ext uri="{BB962C8B-B14F-4D97-AF65-F5344CB8AC3E}">
        <p14:creationId xmlns:p14="http://schemas.microsoft.com/office/powerpoint/2010/main" val="19122724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if I get sick before surgery?</a:t>
            </a:r>
          </a:p>
        </p:txBody>
      </p:sp>
      <p:sp>
        <p:nvSpPr>
          <p:cNvPr id="3" name="Content Placeholder 2"/>
          <p:cNvSpPr>
            <a:spLocks noGrp="1"/>
          </p:cNvSpPr>
          <p:nvPr>
            <p:ph idx="1"/>
          </p:nvPr>
        </p:nvSpPr>
        <p:spPr/>
        <p:txBody>
          <a:bodyPr>
            <a:normAutofit/>
          </a:bodyPr>
          <a:lstStyle/>
          <a:p>
            <a:r>
              <a:rPr lang="en-US" dirty="0"/>
              <a:t>If you are experiencing a moderate to severe illness two weeks before surgery or a minor illness in the week before surgery notify your surgeon immediately. </a:t>
            </a:r>
          </a:p>
          <a:p>
            <a:r>
              <a:rPr lang="en-US" dirty="0"/>
              <a:t>Call if you have symptoms of:</a:t>
            </a:r>
          </a:p>
          <a:p>
            <a:pPr lvl="1"/>
            <a:r>
              <a:rPr lang="en-US" dirty="0"/>
              <a:t>Chest cold</a:t>
            </a:r>
          </a:p>
          <a:p>
            <a:pPr lvl="1"/>
            <a:r>
              <a:rPr lang="en-US" dirty="0"/>
              <a:t>Urinary tract infection</a:t>
            </a:r>
          </a:p>
          <a:p>
            <a:pPr lvl="1"/>
            <a:r>
              <a:rPr lang="en-US" dirty="0"/>
              <a:t>GI Infection</a:t>
            </a:r>
          </a:p>
          <a:p>
            <a:pPr lvl="1"/>
            <a:r>
              <a:rPr lang="en-US" dirty="0"/>
              <a:t>Fever, chills or not feeling well</a:t>
            </a:r>
          </a:p>
          <a:p>
            <a:pPr lvl="1"/>
            <a:r>
              <a:rPr lang="en-US" dirty="0"/>
              <a:t>Vomiting</a:t>
            </a:r>
          </a:p>
          <a:p>
            <a:pPr lvl="1"/>
            <a:r>
              <a:rPr lang="en-US" dirty="0"/>
              <a:t>Breathing problems, such as severe cough, wheezing.</a:t>
            </a:r>
          </a:p>
          <a:p>
            <a:endParaRPr lang="en-US" dirty="0"/>
          </a:p>
          <a:p>
            <a:endParaRPr lang="en-US" dirty="0"/>
          </a:p>
        </p:txBody>
      </p:sp>
      <p:pic>
        <p:nvPicPr>
          <p:cNvPr id="4" name="Picture 3"/>
          <p:cNvPicPr>
            <a:picLocks noChangeAspect="1"/>
          </p:cNvPicPr>
          <p:nvPr/>
        </p:nvPicPr>
        <p:blipFill>
          <a:blip r:embed="rId3"/>
          <a:stretch>
            <a:fillRect/>
          </a:stretch>
        </p:blipFill>
        <p:spPr>
          <a:xfrm>
            <a:off x="8626242" y="4001294"/>
            <a:ext cx="2432515" cy="1871634"/>
          </a:xfrm>
          <a:prstGeom prst="rect">
            <a:avLst/>
          </a:prstGeom>
        </p:spPr>
      </p:pic>
    </p:spTree>
    <p:extLst>
      <p:ext uri="{BB962C8B-B14F-4D97-AF65-F5344CB8AC3E}">
        <p14:creationId xmlns:p14="http://schemas.microsoft.com/office/powerpoint/2010/main" val="4244399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happens at the pre-anesthesia phone visit?</a:t>
            </a:r>
          </a:p>
        </p:txBody>
      </p:sp>
      <p:sp>
        <p:nvSpPr>
          <p:cNvPr id="3" name="Content Placeholder 2"/>
          <p:cNvSpPr>
            <a:spLocks noGrp="1"/>
          </p:cNvSpPr>
          <p:nvPr>
            <p:ph idx="1"/>
          </p:nvPr>
        </p:nvSpPr>
        <p:spPr/>
        <p:txBody>
          <a:bodyPr>
            <a:normAutofit/>
          </a:bodyPr>
          <a:lstStyle/>
          <a:p>
            <a:r>
              <a:rPr lang="en-US" sz="2000" dirty="0"/>
              <a:t>A pre-anesthesia nurse will call you about 2 weeks before surgery. The goal is to review any health risks before anesthesia. </a:t>
            </a:r>
          </a:p>
          <a:p>
            <a:pPr lvl="1"/>
            <a:r>
              <a:rPr lang="en-US" sz="2000" dirty="0"/>
              <a:t>Health history of you and your family, such as problems with anesthesia, blood clots or bleeding disorders</a:t>
            </a:r>
          </a:p>
          <a:p>
            <a:pPr lvl="1"/>
            <a:r>
              <a:rPr lang="en-US" sz="2000" dirty="0"/>
              <a:t>Before surgery instructions </a:t>
            </a:r>
          </a:p>
          <a:p>
            <a:r>
              <a:rPr lang="en-US" sz="2000" dirty="0"/>
              <a:t>Additional tests may need to be ordered</a:t>
            </a:r>
          </a:p>
          <a:p>
            <a:r>
              <a:rPr lang="en-US" sz="2000" dirty="0"/>
              <a:t>May refer to a specialist if needed.</a:t>
            </a:r>
          </a:p>
          <a:p>
            <a:pPr>
              <a:buFont typeface="Wingdings" panose="05000000000000000000" pitchFamily="2" charset="2"/>
              <a:buChar char="q"/>
            </a:pPr>
            <a:r>
              <a:rPr lang="en-US" sz="2000" dirty="0"/>
              <a:t> Anticipate at least one hour for the phone appointment</a:t>
            </a:r>
          </a:p>
          <a:p>
            <a:pPr>
              <a:buFont typeface="Wingdings" panose="05000000000000000000" pitchFamily="2" charset="2"/>
              <a:buChar char="q"/>
            </a:pPr>
            <a:r>
              <a:rPr lang="en-US" sz="2000" dirty="0"/>
              <a:t> Have a list of your medications, including herbal, OTC and supplements</a:t>
            </a:r>
          </a:p>
          <a:p>
            <a:pPr>
              <a:buFont typeface="Wingdings" panose="05000000000000000000" pitchFamily="2" charset="2"/>
              <a:buChar char="q"/>
            </a:pPr>
            <a:r>
              <a:rPr lang="en-US" sz="2000" dirty="0"/>
              <a:t> Have list of your allergies</a:t>
            </a:r>
          </a:p>
          <a:p>
            <a:pPr marL="0" indent="0">
              <a:buNone/>
            </a:pPr>
            <a:endParaRPr lang="en-US" sz="2000" dirty="0"/>
          </a:p>
          <a:p>
            <a:pPr marL="457200" lvl="1" indent="0">
              <a:buNone/>
            </a:pPr>
            <a:endParaRPr lang="en-US" dirty="0"/>
          </a:p>
          <a:p>
            <a:pPr lvl="1"/>
            <a:endParaRPr lang="en-US" dirty="0"/>
          </a:p>
        </p:txBody>
      </p:sp>
      <p:pic>
        <p:nvPicPr>
          <p:cNvPr id="4" name="Picture 3"/>
          <p:cNvPicPr>
            <a:picLocks noChangeAspect="1"/>
          </p:cNvPicPr>
          <p:nvPr/>
        </p:nvPicPr>
        <p:blipFill>
          <a:blip r:embed="rId3"/>
          <a:stretch>
            <a:fillRect/>
          </a:stretch>
        </p:blipFill>
        <p:spPr>
          <a:xfrm>
            <a:off x="8712200" y="3784600"/>
            <a:ext cx="2514600" cy="1819275"/>
          </a:xfrm>
          <a:prstGeom prst="rect">
            <a:avLst/>
          </a:prstGeom>
        </p:spPr>
      </p:pic>
    </p:spTree>
    <p:extLst>
      <p:ext uri="{BB962C8B-B14F-4D97-AF65-F5344CB8AC3E}">
        <p14:creationId xmlns:p14="http://schemas.microsoft.com/office/powerpoint/2010/main" val="38955984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do I need to do one week before surgery?</a:t>
            </a:r>
          </a:p>
        </p:txBody>
      </p:sp>
      <p:sp>
        <p:nvSpPr>
          <p:cNvPr id="3" name="Content Placeholder 2"/>
          <p:cNvSpPr>
            <a:spLocks noGrp="1"/>
          </p:cNvSpPr>
          <p:nvPr>
            <p:ph idx="1"/>
          </p:nvPr>
        </p:nvSpPr>
        <p:spPr>
          <a:xfrm>
            <a:off x="838200" y="1952785"/>
            <a:ext cx="10515600" cy="4224177"/>
          </a:xfrm>
        </p:spPr>
        <p:txBody>
          <a:bodyPr/>
          <a:lstStyle/>
          <a:p>
            <a:pPr>
              <a:buFont typeface="Wingdings" panose="05000000000000000000" pitchFamily="2" charset="2"/>
              <a:buChar char="q"/>
            </a:pPr>
            <a:r>
              <a:rPr lang="en-US" dirty="0"/>
              <a:t> Stop medication as directed by pre anesthesia nurse</a:t>
            </a:r>
          </a:p>
          <a:p>
            <a:pPr>
              <a:buFont typeface="Wingdings" panose="05000000000000000000" pitchFamily="2" charset="2"/>
              <a:buChar char="q"/>
            </a:pPr>
            <a:r>
              <a:rPr lang="en-US" dirty="0"/>
              <a:t> Stop anti-inflammatory medications</a:t>
            </a:r>
          </a:p>
          <a:p>
            <a:pPr>
              <a:buFont typeface="Wingdings" panose="05000000000000000000" pitchFamily="2" charset="2"/>
              <a:buChar char="q"/>
            </a:pPr>
            <a:r>
              <a:rPr lang="en-US" dirty="0"/>
              <a:t> Talk with care manager about post surgical arrangements if needed</a:t>
            </a:r>
          </a:p>
          <a:p>
            <a:pPr>
              <a:buFont typeface="Wingdings" panose="05000000000000000000" pitchFamily="2" charset="2"/>
              <a:buChar char="q"/>
            </a:pPr>
            <a:r>
              <a:rPr lang="en-US" dirty="0"/>
              <a:t> Make sure you have supplies (walker, shower chair, toilet riser, etc.)</a:t>
            </a:r>
          </a:p>
          <a:p>
            <a:pPr>
              <a:buFont typeface="Wingdings" panose="05000000000000000000" pitchFamily="2" charset="2"/>
              <a:buChar char="q"/>
            </a:pPr>
            <a:r>
              <a:rPr lang="en-US" dirty="0"/>
              <a:t> Call Roxi for any questions</a:t>
            </a:r>
          </a:p>
          <a:p>
            <a:pPr>
              <a:buFont typeface="Wingdings" panose="05000000000000000000" pitchFamily="2" charset="2"/>
              <a:buChar char="q"/>
            </a:pPr>
            <a:r>
              <a:rPr lang="en-US" dirty="0"/>
              <a:t> If you have advanced directives, get a copy to hospital or surgery center</a:t>
            </a:r>
          </a:p>
        </p:txBody>
      </p:sp>
      <p:pic>
        <p:nvPicPr>
          <p:cNvPr id="4" name="Picture 3"/>
          <p:cNvPicPr>
            <a:picLocks noChangeAspect="1"/>
          </p:cNvPicPr>
          <p:nvPr/>
        </p:nvPicPr>
        <p:blipFill>
          <a:blip r:embed="rId3"/>
          <a:stretch>
            <a:fillRect/>
          </a:stretch>
        </p:blipFill>
        <p:spPr>
          <a:xfrm>
            <a:off x="10109200" y="365126"/>
            <a:ext cx="1473200" cy="1473200"/>
          </a:xfrm>
          <a:prstGeom prst="rect">
            <a:avLst/>
          </a:prstGeom>
        </p:spPr>
      </p:pic>
      <p:pic>
        <p:nvPicPr>
          <p:cNvPr id="5" name="Picture 4"/>
          <p:cNvPicPr>
            <a:picLocks noChangeAspect="1"/>
          </p:cNvPicPr>
          <p:nvPr/>
        </p:nvPicPr>
        <p:blipFill>
          <a:blip r:embed="rId4"/>
          <a:stretch>
            <a:fillRect/>
          </a:stretch>
        </p:blipFill>
        <p:spPr>
          <a:xfrm>
            <a:off x="7480300" y="4953160"/>
            <a:ext cx="3225800" cy="1451610"/>
          </a:xfrm>
          <a:prstGeom prst="rect">
            <a:avLst/>
          </a:prstGeom>
        </p:spPr>
      </p:pic>
    </p:spTree>
    <p:extLst>
      <p:ext uri="{BB962C8B-B14F-4D97-AF65-F5344CB8AC3E}">
        <p14:creationId xmlns:p14="http://schemas.microsoft.com/office/powerpoint/2010/main" val="42878843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some other tasks I need to do?</a:t>
            </a:r>
          </a:p>
        </p:txBody>
      </p:sp>
      <p:sp>
        <p:nvSpPr>
          <p:cNvPr id="3" name="Content Placeholder 2"/>
          <p:cNvSpPr>
            <a:spLocks noGrp="1"/>
          </p:cNvSpPr>
          <p:nvPr>
            <p:ph idx="1"/>
          </p:nvPr>
        </p:nvSpPr>
        <p:spPr/>
        <p:txBody>
          <a:bodyPr>
            <a:normAutofit fontScale="85000" lnSpcReduction="20000"/>
          </a:bodyPr>
          <a:lstStyle/>
          <a:p>
            <a:pPr>
              <a:buFont typeface="Wingdings" panose="05000000000000000000" pitchFamily="2" charset="2"/>
              <a:buChar char="q"/>
            </a:pPr>
            <a:r>
              <a:rPr lang="en-US" dirty="0"/>
              <a:t> Antibiotic to nose, if ordered</a:t>
            </a:r>
          </a:p>
          <a:p>
            <a:pPr lvl="1">
              <a:buFont typeface="Wingdings" panose="05000000000000000000" pitchFamily="2" charset="2"/>
              <a:buChar char="q"/>
            </a:pPr>
            <a:r>
              <a:rPr lang="en-US" dirty="0"/>
              <a:t>May need to wash with special soap for 5 days.</a:t>
            </a:r>
          </a:p>
          <a:p>
            <a:pPr>
              <a:buFont typeface="Wingdings" panose="05000000000000000000" pitchFamily="2" charset="2"/>
              <a:buChar char="q"/>
            </a:pPr>
            <a:r>
              <a:rPr lang="en-US" dirty="0"/>
              <a:t> Do you have your wash kit or soap?</a:t>
            </a:r>
          </a:p>
          <a:p>
            <a:pPr>
              <a:buFont typeface="Wingdings" panose="05000000000000000000" pitchFamily="2" charset="2"/>
              <a:buChar char="q"/>
            </a:pPr>
            <a:r>
              <a:rPr lang="en-US" dirty="0"/>
              <a:t> Pack your bag</a:t>
            </a:r>
          </a:p>
          <a:p>
            <a:pPr>
              <a:buFont typeface="Wingdings" panose="05000000000000000000" pitchFamily="2" charset="2"/>
              <a:buChar char="q"/>
            </a:pPr>
            <a:r>
              <a:rPr lang="en-US" dirty="0"/>
              <a:t> Pick up medical equipment if needed</a:t>
            </a:r>
          </a:p>
          <a:p>
            <a:pPr>
              <a:buFont typeface="Wingdings" panose="05000000000000000000" pitchFamily="2" charset="2"/>
              <a:buChar char="q"/>
            </a:pPr>
            <a:r>
              <a:rPr lang="en-US" dirty="0"/>
              <a:t> Make final preparations of your home</a:t>
            </a:r>
          </a:p>
          <a:p>
            <a:pPr>
              <a:buFont typeface="Wingdings" panose="05000000000000000000" pitchFamily="2" charset="2"/>
              <a:buChar char="q"/>
            </a:pPr>
            <a:r>
              <a:rPr lang="en-US" dirty="0"/>
              <a:t> Get your medications for after surgery. It is best to get the prescription 	the day         before surgery to avoid problems.</a:t>
            </a:r>
          </a:p>
          <a:p>
            <a:pPr lvl="1"/>
            <a:r>
              <a:rPr lang="en-US" dirty="0"/>
              <a:t>There is no outpatient pharmacy at the hospital</a:t>
            </a:r>
          </a:p>
          <a:p>
            <a:pPr lvl="1"/>
            <a:r>
              <a:rPr lang="en-US" dirty="0"/>
              <a:t>Roxi will call to pharmacy Friday before or day before</a:t>
            </a:r>
          </a:p>
          <a:p>
            <a:pPr lvl="1"/>
            <a:r>
              <a:rPr lang="en-US" dirty="0"/>
              <a:t>If special concerns about getting prescriptions, call Roxi</a:t>
            </a:r>
          </a:p>
          <a:p>
            <a:pPr>
              <a:buFont typeface="Wingdings" panose="05000000000000000000" pitchFamily="2" charset="2"/>
              <a:buChar char="q"/>
            </a:pPr>
            <a:r>
              <a:rPr lang="en-US" dirty="0"/>
              <a:t> Do not shave your surgery extremity 5 days prior to surgery</a:t>
            </a:r>
          </a:p>
          <a:p>
            <a:pPr marL="0" indent="0">
              <a:buNone/>
            </a:pPr>
            <a:endParaRPr lang="en-US" dirty="0"/>
          </a:p>
          <a:p>
            <a:pPr marL="0" indent="0">
              <a:buNone/>
            </a:pPr>
            <a:endParaRPr lang="en-US" dirty="0"/>
          </a:p>
          <a:p>
            <a:pPr marL="0" indent="0">
              <a:buNone/>
            </a:pPr>
            <a:endParaRPr lang="en-US" dirty="0"/>
          </a:p>
        </p:txBody>
      </p:sp>
      <p:pic>
        <p:nvPicPr>
          <p:cNvPr id="4" name="Picture 3"/>
          <p:cNvPicPr>
            <a:picLocks noChangeAspect="1"/>
          </p:cNvPicPr>
          <p:nvPr/>
        </p:nvPicPr>
        <p:blipFill>
          <a:blip r:embed="rId3"/>
          <a:stretch>
            <a:fillRect/>
          </a:stretch>
        </p:blipFill>
        <p:spPr>
          <a:xfrm>
            <a:off x="9528175" y="904478"/>
            <a:ext cx="2190750" cy="2095500"/>
          </a:xfrm>
          <a:prstGeom prst="rect">
            <a:avLst/>
          </a:prstGeom>
        </p:spPr>
      </p:pic>
      <p:pic>
        <p:nvPicPr>
          <p:cNvPr id="5" name="Picture 4"/>
          <p:cNvPicPr>
            <a:picLocks noChangeAspect="1"/>
          </p:cNvPicPr>
          <p:nvPr/>
        </p:nvPicPr>
        <p:blipFill>
          <a:blip r:embed="rId4"/>
          <a:stretch>
            <a:fillRect/>
          </a:stretch>
        </p:blipFill>
        <p:spPr>
          <a:xfrm>
            <a:off x="10377554" y="4492625"/>
            <a:ext cx="1205998" cy="1108075"/>
          </a:xfrm>
          <a:prstGeom prst="rect">
            <a:avLst/>
          </a:prstGeom>
        </p:spPr>
      </p:pic>
      <p:pic>
        <p:nvPicPr>
          <p:cNvPr id="6" name="Picture 5"/>
          <p:cNvPicPr>
            <a:picLocks noChangeAspect="1"/>
          </p:cNvPicPr>
          <p:nvPr/>
        </p:nvPicPr>
        <p:blipFill>
          <a:blip r:embed="rId5"/>
          <a:stretch>
            <a:fillRect/>
          </a:stretch>
        </p:blipFill>
        <p:spPr>
          <a:xfrm>
            <a:off x="7304008" y="2202657"/>
            <a:ext cx="1128792" cy="1594643"/>
          </a:xfrm>
          <a:prstGeom prst="rect">
            <a:avLst/>
          </a:prstGeom>
        </p:spPr>
      </p:pic>
    </p:spTree>
    <p:extLst>
      <p:ext uri="{BB962C8B-B14F-4D97-AF65-F5344CB8AC3E}">
        <p14:creationId xmlns:p14="http://schemas.microsoft.com/office/powerpoint/2010/main" val="33792235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365125"/>
            <a:ext cx="10515600" cy="1325563"/>
          </a:xfrm>
        </p:spPr>
        <p:txBody>
          <a:bodyPr/>
          <a:lstStyle/>
          <a:p>
            <a:r>
              <a:rPr lang="en-US" dirty="0"/>
              <a:t>  What do I do the night before surgery?</a:t>
            </a:r>
          </a:p>
        </p:txBody>
      </p:sp>
      <p:sp>
        <p:nvSpPr>
          <p:cNvPr id="3" name="Content Placeholder 2"/>
          <p:cNvSpPr>
            <a:spLocks noGrp="1"/>
          </p:cNvSpPr>
          <p:nvPr>
            <p:ph idx="4294967295"/>
          </p:nvPr>
        </p:nvSpPr>
        <p:spPr>
          <a:xfrm>
            <a:off x="449450" y="1828799"/>
            <a:ext cx="10066149" cy="4348163"/>
          </a:xfrm>
        </p:spPr>
        <p:txBody>
          <a:bodyPr>
            <a:normAutofit/>
          </a:bodyPr>
          <a:lstStyle/>
          <a:p>
            <a:pPr>
              <a:buFont typeface="Wingdings" panose="05000000000000000000" pitchFamily="2" charset="2"/>
              <a:buChar char="q"/>
            </a:pPr>
            <a:r>
              <a:rPr lang="en-US" dirty="0"/>
              <a:t> Call from OR </a:t>
            </a:r>
            <a:r>
              <a:rPr lang="en-US" dirty="0" err="1"/>
              <a:t>or</a:t>
            </a:r>
            <a:r>
              <a:rPr lang="en-US" dirty="0"/>
              <a:t> surgery center on what time to be there in the morning. (Monday surgeries this will be Friday)</a:t>
            </a:r>
          </a:p>
          <a:p>
            <a:pPr>
              <a:buFont typeface="Wingdings" panose="05000000000000000000" pitchFamily="2" charset="2"/>
              <a:buChar char="q"/>
            </a:pPr>
            <a:r>
              <a:rPr lang="en-US" dirty="0"/>
              <a:t> Shower with cleanser as instructed</a:t>
            </a:r>
          </a:p>
          <a:p>
            <a:pPr>
              <a:buFont typeface="Wingdings" panose="05000000000000000000" pitchFamily="2" charset="2"/>
              <a:buChar char="q"/>
            </a:pPr>
            <a:r>
              <a:rPr lang="en-US" dirty="0"/>
              <a:t> Drink 500 ml (2 cups or 8 oz) of Gatorade or an electrolyte drink</a:t>
            </a:r>
          </a:p>
          <a:p>
            <a:pPr>
              <a:buFont typeface="Wingdings" panose="05000000000000000000" pitchFamily="2" charset="2"/>
              <a:buChar char="q"/>
            </a:pPr>
            <a:r>
              <a:rPr lang="en-US" dirty="0"/>
              <a:t> Take medications as directed</a:t>
            </a:r>
          </a:p>
          <a:p>
            <a:pPr>
              <a:buFont typeface="Wingdings" panose="05000000000000000000" pitchFamily="2" charset="2"/>
              <a:buChar char="q"/>
            </a:pPr>
            <a:r>
              <a:rPr lang="en-US" dirty="0"/>
              <a:t> Stop eating solid at midnight</a:t>
            </a:r>
          </a:p>
          <a:p>
            <a:pPr marL="457200" lvl="1" indent="0">
              <a:buNone/>
            </a:pPr>
            <a:endParaRPr lang="en-US" dirty="0"/>
          </a:p>
        </p:txBody>
      </p:sp>
      <p:pic>
        <p:nvPicPr>
          <p:cNvPr id="4" name="Picture 3"/>
          <p:cNvPicPr>
            <a:picLocks noChangeAspect="1"/>
          </p:cNvPicPr>
          <p:nvPr/>
        </p:nvPicPr>
        <p:blipFill>
          <a:blip r:embed="rId3"/>
          <a:stretch>
            <a:fillRect/>
          </a:stretch>
        </p:blipFill>
        <p:spPr>
          <a:xfrm>
            <a:off x="10260012" y="413544"/>
            <a:ext cx="1346200" cy="1346200"/>
          </a:xfrm>
          <a:prstGeom prst="rect">
            <a:avLst/>
          </a:prstGeom>
        </p:spPr>
      </p:pic>
      <p:pic>
        <p:nvPicPr>
          <p:cNvPr id="5" name="Picture 4"/>
          <p:cNvPicPr>
            <a:picLocks noChangeAspect="1"/>
          </p:cNvPicPr>
          <p:nvPr/>
        </p:nvPicPr>
        <p:blipFill>
          <a:blip r:embed="rId4"/>
          <a:stretch>
            <a:fillRect/>
          </a:stretch>
        </p:blipFill>
        <p:spPr>
          <a:xfrm>
            <a:off x="10471149" y="2866231"/>
            <a:ext cx="1135063" cy="1135063"/>
          </a:xfrm>
          <a:prstGeom prst="rect">
            <a:avLst/>
          </a:prstGeom>
        </p:spPr>
      </p:pic>
      <p:sp>
        <p:nvSpPr>
          <p:cNvPr id="6" name="AutoShape 2" descr="20,790 Clock Midnight Stock Photos - Free &amp; Royalty-Free ..."/>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4" descr="20,790 Clock Midnight Stock Photos - Free &amp; Royalty-Free ..."/>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8" name="Picture 7"/>
          <p:cNvPicPr>
            <a:picLocks noChangeAspect="1"/>
          </p:cNvPicPr>
          <p:nvPr/>
        </p:nvPicPr>
        <p:blipFill>
          <a:blip r:embed="rId5"/>
          <a:stretch>
            <a:fillRect/>
          </a:stretch>
        </p:blipFill>
        <p:spPr>
          <a:xfrm>
            <a:off x="6394451" y="4426461"/>
            <a:ext cx="2334001" cy="1750501"/>
          </a:xfrm>
          <a:prstGeom prst="rect">
            <a:avLst/>
          </a:prstGeom>
        </p:spPr>
      </p:pic>
    </p:spTree>
    <p:extLst>
      <p:ext uri="{BB962C8B-B14F-4D97-AF65-F5344CB8AC3E}">
        <p14:creationId xmlns:p14="http://schemas.microsoft.com/office/powerpoint/2010/main" val="2718826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It is the morning of surgery, what do I do?</a:t>
            </a:r>
          </a:p>
        </p:txBody>
      </p:sp>
      <p:sp>
        <p:nvSpPr>
          <p:cNvPr id="3" name="Content Placeholder 2"/>
          <p:cNvSpPr>
            <a:spLocks noGrp="1"/>
          </p:cNvSpPr>
          <p:nvPr>
            <p:ph idx="1"/>
          </p:nvPr>
        </p:nvSpPr>
        <p:spPr>
          <a:xfrm>
            <a:off x="838200" y="1495426"/>
            <a:ext cx="10515600" cy="4681537"/>
          </a:xfrm>
        </p:spPr>
        <p:txBody>
          <a:bodyPr>
            <a:normAutofit/>
          </a:bodyPr>
          <a:lstStyle/>
          <a:p>
            <a:pPr marL="457200" lvl="1" indent="0">
              <a:buNone/>
            </a:pPr>
            <a:endParaRPr lang="en-US" dirty="0"/>
          </a:p>
          <a:p>
            <a:pPr>
              <a:buFont typeface="Wingdings" panose="05000000000000000000" pitchFamily="2" charset="2"/>
              <a:buChar char="q"/>
            </a:pPr>
            <a:r>
              <a:rPr lang="en-US" dirty="0"/>
              <a:t> Take medications as directed with a small amount                                    of clear liquid. </a:t>
            </a:r>
          </a:p>
          <a:p>
            <a:pPr>
              <a:buFont typeface="Wingdings" panose="05000000000000000000" pitchFamily="2" charset="2"/>
              <a:buChar char="q"/>
            </a:pPr>
            <a:r>
              <a:rPr lang="en-US" dirty="0"/>
              <a:t> Drink 1 cup or 8 ounces of Gatorade or electrolyte drink 3 hours 	prior to surgery. For </a:t>
            </a:r>
            <a:r>
              <a:rPr lang="en-US" b="1" dirty="0"/>
              <a:t>shoulders drink this 4 </a:t>
            </a:r>
            <a:r>
              <a:rPr lang="en-US" dirty="0"/>
              <a:t>hours prior to surgery. </a:t>
            </a:r>
          </a:p>
          <a:p>
            <a:pPr>
              <a:buFont typeface="Wingdings" panose="05000000000000000000" pitchFamily="2" charset="2"/>
              <a:buChar char="q"/>
            </a:pPr>
            <a:r>
              <a:rPr lang="en-US" dirty="0"/>
              <a:t> Nothing to eat or drink (NPO) for the final </a:t>
            </a:r>
            <a:r>
              <a:rPr lang="en-US" b="1" dirty="0"/>
              <a:t>2 hours </a:t>
            </a:r>
            <a:r>
              <a:rPr lang="en-US" dirty="0"/>
              <a:t>prior to surgery</a:t>
            </a:r>
          </a:p>
          <a:p>
            <a:pPr>
              <a:buFont typeface="Wingdings" panose="05000000000000000000" pitchFamily="2" charset="2"/>
              <a:buChar char="q"/>
            </a:pPr>
            <a:r>
              <a:rPr lang="en-US" dirty="0"/>
              <a:t> No chewing gum, chewing tobacco, or hard candies</a:t>
            </a:r>
          </a:p>
          <a:p>
            <a:pPr>
              <a:buFont typeface="Wingdings" panose="05000000000000000000" pitchFamily="2" charset="2"/>
              <a:buChar char="q"/>
            </a:pPr>
            <a:r>
              <a:rPr lang="en-US" dirty="0"/>
              <a:t> Please be on time!</a:t>
            </a:r>
          </a:p>
          <a:p>
            <a:pPr marL="0" indent="0">
              <a:buNone/>
            </a:pPr>
            <a:endParaRPr lang="en-US" dirty="0"/>
          </a:p>
          <a:p>
            <a:endParaRPr lang="en-US" dirty="0"/>
          </a:p>
          <a:p>
            <a:endParaRPr lang="en-US" dirty="0"/>
          </a:p>
          <a:p>
            <a:endParaRPr lang="en-US" dirty="0"/>
          </a:p>
        </p:txBody>
      </p:sp>
      <p:pic>
        <p:nvPicPr>
          <p:cNvPr id="4" name="Picture 3"/>
          <p:cNvPicPr>
            <a:picLocks noChangeAspect="1"/>
          </p:cNvPicPr>
          <p:nvPr/>
        </p:nvPicPr>
        <p:blipFill>
          <a:blip r:embed="rId3"/>
          <a:stretch>
            <a:fillRect/>
          </a:stretch>
        </p:blipFill>
        <p:spPr>
          <a:xfrm>
            <a:off x="10516394" y="920751"/>
            <a:ext cx="1073150" cy="1073150"/>
          </a:xfrm>
          <a:prstGeom prst="rect">
            <a:avLst/>
          </a:prstGeom>
        </p:spPr>
      </p:pic>
      <p:pic>
        <p:nvPicPr>
          <p:cNvPr id="6" name="Picture 5"/>
          <p:cNvPicPr>
            <a:picLocks noChangeAspect="1"/>
          </p:cNvPicPr>
          <p:nvPr/>
        </p:nvPicPr>
        <p:blipFill>
          <a:blip r:embed="rId4"/>
          <a:stretch>
            <a:fillRect/>
          </a:stretch>
        </p:blipFill>
        <p:spPr>
          <a:xfrm>
            <a:off x="9976247" y="1495426"/>
            <a:ext cx="996950" cy="996950"/>
          </a:xfrm>
          <a:prstGeom prst="rect">
            <a:avLst/>
          </a:prstGeom>
        </p:spPr>
      </p:pic>
    </p:spTree>
    <p:extLst>
      <p:ext uri="{BB962C8B-B14F-4D97-AF65-F5344CB8AC3E}">
        <p14:creationId xmlns:p14="http://schemas.microsoft.com/office/powerpoint/2010/main" val="6535761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should I bring to the hospital?</a:t>
            </a:r>
          </a:p>
        </p:txBody>
      </p:sp>
      <p:sp>
        <p:nvSpPr>
          <p:cNvPr id="3" name="Content Placeholder 2"/>
          <p:cNvSpPr>
            <a:spLocks noGrp="1"/>
          </p:cNvSpPr>
          <p:nvPr>
            <p:ph idx="1"/>
          </p:nvPr>
        </p:nvSpPr>
        <p:spPr/>
        <p:txBody>
          <a:bodyPr>
            <a:normAutofit fontScale="55000" lnSpcReduction="20000"/>
          </a:bodyPr>
          <a:lstStyle/>
          <a:p>
            <a:pPr>
              <a:buFont typeface="Wingdings" panose="05000000000000000000" pitchFamily="2" charset="2"/>
              <a:buChar char="q"/>
            </a:pPr>
            <a:r>
              <a:rPr lang="en-US" dirty="0"/>
              <a:t> List of medications or the medications and list of allergies (do not bring medications)</a:t>
            </a:r>
          </a:p>
          <a:p>
            <a:pPr lvl="1"/>
            <a:r>
              <a:rPr lang="en-US" dirty="0"/>
              <a:t>You may be asked to bring specific medications with you, in the prescription bottles</a:t>
            </a:r>
          </a:p>
          <a:p>
            <a:pPr lvl="1"/>
            <a:r>
              <a:rPr lang="en-US" dirty="0"/>
              <a:t>Bring your Inhalers</a:t>
            </a:r>
          </a:p>
          <a:p>
            <a:pPr>
              <a:buFont typeface="Wingdings" panose="05000000000000000000" pitchFamily="2" charset="2"/>
              <a:buChar char="q"/>
            </a:pPr>
            <a:r>
              <a:rPr lang="en-US" dirty="0"/>
              <a:t> Rubber-soled shoes or full foot slippers</a:t>
            </a:r>
          </a:p>
          <a:p>
            <a:pPr>
              <a:buFont typeface="Wingdings" panose="05000000000000000000" pitchFamily="2" charset="2"/>
              <a:buChar char="q"/>
            </a:pPr>
            <a:r>
              <a:rPr lang="en-US" dirty="0"/>
              <a:t> Glasses with case</a:t>
            </a:r>
          </a:p>
          <a:p>
            <a:pPr>
              <a:buFont typeface="Wingdings" panose="05000000000000000000" pitchFamily="2" charset="2"/>
              <a:buChar char="q"/>
            </a:pPr>
            <a:r>
              <a:rPr lang="en-US" dirty="0"/>
              <a:t> Hearing aide cases and chargers</a:t>
            </a:r>
          </a:p>
          <a:p>
            <a:pPr>
              <a:buFont typeface="Wingdings" panose="05000000000000000000" pitchFamily="2" charset="2"/>
              <a:buChar char="q"/>
            </a:pPr>
            <a:r>
              <a:rPr lang="en-US" dirty="0"/>
              <a:t> Denture case</a:t>
            </a:r>
          </a:p>
          <a:p>
            <a:pPr>
              <a:buFont typeface="Wingdings" panose="05000000000000000000" pitchFamily="2" charset="2"/>
              <a:buChar char="q"/>
            </a:pPr>
            <a:r>
              <a:rPr lang="en-US" dirty="0"/>
              <a:t> Grooming items</a:t>
            </a:r>
          </a:p>
          <a:p>
            <a:pPr>
              <a:buFont typeface="Wingdings" panose="05000000000000000000" pitchFamily="2" charset="2"/>
              <a:buChar char="q"/>
            </a:pPr>
            <a:r>
              <a:rPr lang="en-US" dirty="0"/>
              <a:t> Comfortable clothes for the trip home (loose)</a:t>
            </a:r>
          </a:p>
          <a:p>
            <a:pPr>
              <a:buFont typeface="Wingdings" panose="05000000000000000000" pitchFamily="2" charset="2"/>
              <a:buChar char="q"/>
            </a:pPr>
            <a:r>
              <a:rPr lang="en-US" dirty="0"/>
              <a:t> Walker</a:t>
            </a:r>
          </a:p>
          <a:p>
            <a:pPr>
              <a:buFont typeface="Wingdings" panose="05000000000000000000" pitchFamily="2" charset="2"/>
              <a:buChar char="q"/>
            </a:pPr>
            <a:r>
              <a:rPr lang="en-US" dirty="0"/>
              <a:t> Phone charger</a:t>
            </a:r>
          </a:p>
          <a:p>
            <a:pPr>
              <a:buFont typeface="Wingdings" panose="05000000000000000000" pitchFamily="2" charset="2"/>
              <a:buChar char="q"/>
            </a:pPr>
            <a:r>
              <a:rPr lang="en-US" dirty="0"/>
              <a:t> Please label your belongings especially your walker</a:t>
            </a:r>
          </a:p>
          <a:p>
            <a:pPr>
              <a:buFont typeface="Wingdings" panose="05000000000000000000" pitchFamily="2" charset="2"/>
              <a:buChar char="q"/>
            </a:pPr>
            <a:r>
              <a:rPr lang="en-US" dirty="0"/>
              <a:t> CPAP machine if you use one. Please clean the machine.</a:t>
            </a:r>
          </a:p>
          <a:p>
            <a:pPr>
              <a:buFont typeface="Wingdings" panose="05000000000000000000" pitchFamily="2" charset="2"/>
              <a:buChar char="q"/>
            </a:pPr>
            <a:r>
              <a:rPr lang="en-US" dirty="0"/>
              <a:t>Game ready or Icing machine if using one</a:t>
            </a:r>
          </a:p>
          <a:p>
            <a:pPr>
              <a:buFont typeface="Wingdings" panose="05000000000000000000" pitchFamily="2" charset="2"/>
              <a:buChar char="q"/>
            </a:pPr>
            <a:r>
              <a:rPr lang="en-US" dirty="0"/>
              <a:t> Chap stick</a:t>
            </a:r>
          </a:p>
        </p:txBody>
      </p:sp>
      <p:pic>
        <p:nvPicPr>
          <p:cNvPr id="4" name="Picture 3"/>
          <p:cNvPicPr>
            <a:picLocks noChangeAspect="1"/>
          </p:cNvPicPr>
          <p:nvPr/>
        </p:nvPicPr>
        <p:blipFill>
          <a:blip r:embed="rId3"/>
          <a:stretch>
            <a:fillRect/>
          </a:stretch>
        </p:blipFill>
        <p:spPr>
          <a:xfrm>
            <a:off x="8115300" y="2395537"/>
            <a:ext cx="1771650" cy="1779559"/>
          </a:xfrm>
          <a:prstGeom prst="rect">
            <a:avLst/>
          </a:prstGeom>
        </p:spPr>
      </p:pic>
      <p:pic>
        <p:nvPicPr>
          <p:cNvPr id="5" name="Picture 4"/>
          <p:cNvPicPr>
            <a:picLocks noChangeAspect="1"/>
          </p:cNvPicPr>
          <p:nvPr/>
        </p:nvPicPr>
        <p:blipFill>
          <a:blip r:embed="rId4"/>
          <a:stretch>
            <a:fillRect/>
          </a:stretch>
        </p:blipFill>
        <p:spPr>
          <a:xfrm>
            <a:off x="9169400" y="4864100"/>
            <a:ext cx="2336800" cy="1090507"/>
          </a:xfrm>
          <a:prstGeom prst="rect">
            <a:avLst/>
          </a:prstGeom>
        </p:spPr>
      </p:pic>
    </p:spTree>
    <p:extLst>
      <p:ext uri="{BB962C8B-B14F-4D97-AF65-F5344CB8AC3E}">
        <p14:creationId xmlns:p14="http://schemas.microsoft.com/office/powerpoint/2010/main" val="5797284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do I bring to the surgery center?</a:t>
            </a:r>
          </a:p>
        </p:txBody>
      </p:sp>
      <p:sp>
        <p:nvSpPr>
          <p:cNvPr id="3" name="Content Placeholder 2"/>
          <p:cNvSpPr>
            <a:spLocks noGrp="1"/>
          </p:cNvSpPr>
          <p:nvPr>
            <p:ph idx="1"/>
          </p:nvPr>
        </p:nvSpPr>
        <p:spPr/>
        <p:txBody>
          <a:bodyPr/>
          <a:lstStyle/>
          <a:p>
            <a:pPr>
              <a:buFont typeface="Wingdings" panose="05000000000000000000" pitchFamily="2" charset="2"/>
              <a:buChar char="q"/>
            </a:pPr>
            <a:r>
              <a:rPr lang="en-US" dirty="0"/>
              <a:t> List of medications (name, doses, timing) and allergies</a:t>
            </a:r>
          </a:p>
          <a:p>
            <a:pPr>
              <a:buFont typeface="Wingdings" panose="05000000000000000000" pitchFamily="2" charset="2"/>
              <a:buChar char="q"/>
            </a:pPr>
            <a:r>
              <a:rPr lang="en-US" dirty="0"/>
              <a:t> Walker </a:t>
            </a:r>
          </a:p>
          <a:p>
            <a:pPr>
              <a:buFont typeface="Wingdings" panose="05000000000000000000" pitchFamily="2" charset="2"/>
              <a:buChar char="q"/>
            </a:pPr>
            <a:r>
              <a:rPr lang="en-US" dirty="0"/>
              <a:t> Wear loose clothing and slip on shoes or full footed slippers with non slip soles</a:t>
            </a:r>
          </a:p>
          <a:p>
            <a:pPr>
              <a:buFont typeface="Wingdings" panose="05000000000000000000" pitchFamily="2" charset="2"/>
              <a:buChar char="q"/>
            </a:pPr>
            <a:r>
              <a:rPr lang="en-US" dirty="0"/>
              <a:t> Glasses and hearing aids and cases for storage</a:t>
            </a:r>
          </a:p>
          <a:p>
            <a:pPr>
              <a:buFont typeface="Wingdings" panose="05000000000000000000" pitchFamily="2" charset="2"/>
              <a:buChar char="q"/>
            </a:pPr>
            <a:r>
              <a:rPr lang="en-US" dirty="0"/>
              <a:t> Denture case</a:t>
            </a:r>
          </a:p>
          <a:p>
            <a:pPr>
              <a:buFont typeface="Wingdings" panose="05000000000000000000" pitchFamily="2" charset="2"/>
              <a:buChar char="q"/>
            </a:pPr>
            <a:r>
              <a:rPr lang="en-US" dirty="0"/>
              <a:t> Game ready or icing machine if you are using one.</a:t>
            </a:r>
          </a:p>
          <a:p>
            <a:pPr>
              <a:buFont typeface="Wingdings" panose="05000000000000000000" pitchFamily="2" charset="2"/>
              <a:buChar char="q"/>
            </a:pPr>
            <a:r>
              <a:rPr lang="en-US" dirty="0"/>
              <a:t> Inhalers</a:t>
            </a:r>
          </a:p>
          <a:p>
            <a:pPr marL="0" indent="0">
              <a:buNone/>
            </a:pPr>
            <a:endParaRPr lang="en-US" dirty="0"/>
          </a:p>
        </p:txBody>
      </p:sp>
      <p:pic>
        <p:nvPicPr>
          <p:cNvPr id="4" name="Picture 3"/>
          <p:cNvPicPr>
            <a:picLocks noChangeAspect="1"/>
          </p:cNvPicPr>
          <p:nvPr/>
        </p:nvPicPr>
        <p:blipFill>
          <a:blip r:embed="rId3"/>
          <a:stretch>
            <a:fillRect/>
          </a:stretch>
        </p:blipFill>
        <p:spPr>
          <a:xfrm>
            <a:off x="8844971" y="3814762"/>
            <a:ext cx="1837316" cy="1900238"/>
          </a:xfrm>
          <a:prstGeom prst="rect">
            <a:avLst/>
          </a:prstGeom>
        </p:spPr>
      </p:pic>
      <p:pic>
        <p:nvPicPr>
          <p:cNvPr id="5" name="Picture 4"/>
          <p:cNvPicPr>
            <a:picLocks noChangeAspect="1"/>
          </p:cNvPicPr>
          <p:nvPr/>
        </p:nvPicPr>
        <p:blipFill>
          <a:blip r:embed="rId4"/>
          <a:stretch>
            <a:fillRect/>
          </a:stretch>
        </p:blipFill>
        <p:spPr>
          <a:xfrm>
            <a:off x="9430308" y="1372395"/>
            <a:ext cx="2190191" cy="1098550"/>
          </a:xfrm>
          <a:prstGeom prst="rect">
            <a:avLst/>
          </a:prstGeom>
        </p:spPr>
      </p:pic>
    </p:spTree>
    <p:extLst>
      <p:ext uri="{BB962C8B-B14F-4D97-AF65-F5344CB8AC3E}">
        <p14:creationId xmlns:p14="http://schemas.microsoft.com/office/powerpoint/2010/main" val="36059843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Our goals and objectives</a:t>
            </a:r>
          </a:p>
        </p:txBody>
      </p:sp>
      <p:sp>
        <p:nvSpPr>
          <p:cNvPr id="3" name="Content Placeholder 2"/>
          <p:cNvSpPr>
            <a:spLocks noGrp="1"/>
          </p:cNvSpPr>
          <p:nvPr>
            <p:ph idx="1"/>
          </p:nvPr>
        </p:nvSpPr>
        <p:spPr/>
        <p:txBody>
          <a:bodyPr>
            <a:normAutofit/>
          </a:bodyPr>
          <a:lstStyle/>
          <a:p>
            <a:r>
              <a:rPr lang="en-US" dirty="0"/>
              <a:t>To provide quality joint replacement by outstanding surgeons to relieve pain and give you a more active lifestyle.</a:t>
            </a:r>
          </a:p>
          <a:p>
            <a:r>
              <a:rPr lang="en-US" dirty="0"/>
              <a:t>To provide safe, comfortable and compassionate care to our patients and their families.</a:t>
            </a:r>
          </a:p>
          <a:p>
            <a:r>
              <a:rPr lang="en-US" dirty="0"/>
              <a:t>To provide our patients with the necessary knowledge and support to produce the best recovery outcomes.</a:t>
            </a:r>
          </a:p>
          <a:p>
            <a:r>
              <a:rPr lang="en-US" dirty="0"/>
              <a:t>To allow patients and families a forum to ask questions.</a:t>
            </a:r>
          </a:p>
          <a:p>
            <a:r>
              <a:rPr lang="en-US" dirty="0"/>
              <a:t>To discuss preparation and expectations of surgery</a:t>
            </a:r>
          </a:p>
          <a:p>
            <a:pPr marL="0" indent="0">
              <a:buNone/>
            </a:pPr>
            <a:endParaRPr lang="en-US" dirty="0"/>
          </a:p>
        </p:txBody>
      </p:sp>
      <p:pic>
        <p:nvPicPr>
          <p:cNvPr id="4" name="Picture 3"/>
          <p:cNvPicPr>
            <a:picLocks noChangeAspect="1"/>
          </p:cNvPicPr>
          <p:nvPr/>
        </p:nvPicPr>
        <p:blipFill>
          <a:blip r:embed="rId3"/>
          <a:stretch>
            <a:fillRect/>
          </a:stretch>
        </p:blipFill>
        <p:spPr>
          <a:xfrm>
            <a:off x="9699023" y="5137650"/>
            <a:ext cx="2027451" cy="1174250"/>
          </a:xfrm>
          <a:prstGeom prst="rect">
            <a:avLst/>
          </a:prstGeom>
        </p:spPr>
      </p:pic>
    </p:spTree>
    <p:extLst>
      <p:ext uri="{BB962C8B-B14F-4D97-AF65-F5344CB8AC3E}">
        <p14:creationId xmlns:p14="http://schemas.microsoft.com/office/powerpoint/2010/main" val="1678806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What supplies do I bring for shoulder surgery?</a:t>
            </a:r>
          </a:p>
        </p:txBody>
      </p:sp>
      <p:sp>
        <p:nvSpPr>
          <p:cNvPr id="5" name="Content Placeholder 4"/>
          <p:cNvSpPr>
            <a:spLocks noGrp="1"/>
          </p:cNvSpPr>
          <p:nvPr>
            <p:ph idx="1"/>
          </p:nvPr>
        </p:nvSpPr>
        <p:spPr>
          <a:xfrm>
            <a:off x="838200" y="1825625"/>
            <a:ext cx="10964862" cy="4351338"/>
          </a:xfrm>
        </p:spPr>
        <p:txBody>
          <a:bodyPr>
            <a:normAutofit/>
          </a:bodyPr>
          <a:lstStyle/>
          <a:p>
            <a:pPr>
              <a:buFont typeface="Wingdings" panose="05000000000000000000" pitchFamily="2" charset="2"/>
              <a:buChar char="q"/>
            </a:pPr>
            <a:r>
              <a:rPr lang="en-US" dirty="0"/>
              <a:t> A large/loose-fitting button-up shirt. </a:t>
            </a:r>
          </a:p>
          <a:p>
            <a:pPr>
              <a:buFont typeface="Wingdings" panose="05000000000000000000" pitchFamily="2" charset="2"/>
              <a:buChar char="q"/>
            </a:pPr>
            <a:r>
              <a:rPr lang="en-US" dirty="0"/>
              <a:t> Easy to pull-up undergarments/shorts/pants (i.e. athletic wear or pajamas). </a:t>
            </a:r>
          </a:p>
          <a:p>
            <a:pPr>
              <a:buFont typeface="Wingdings" panose="05000000000000000000" pitchFamily="2" charset="2"/>
              <a:buChar char="q"/>
            </a:pPr>
            <a:r>
              <a:rPr lang="en-US" dirty="0"/>
              <a:t> Good non-slip walking shoes with a back  </a:t>
            </a:r>
          </a:p>
          <a:p>
            <a:pPr>
              <a:buFont typeface="Wingdings" panose="05000000000000000000" pitchFamily="2" charset="2"/>
              <a:buChar char="q"/>
            </a:pPr>
            <a:r>
              <a:rPr lang="en-US" dirty="0"/>
              <a:t> A cane, if used for mobility prior to surgery. (You will not be able to use a walker). </a:t>
            </a:r>
          </a:p>
          <a:p>
            <a:pPr>
              <a:buFont typeface="Wingdings" panose="05000000000000000000" pitchFamily="2" charset="2"/>
              <a:buChar char="q"/>
            </a:pPr>
            <a:r>
              <a:rPr lang="en-US" dirty="0"/>
              <a:t> Game ready or icing machine if have one </a:t>
            </a:r>
          </a:p>
        </p:txBody>
      </p:sp>
      <p:pic>
        <p:nvPicPr>
          <p:cNvPr id="7" name="Picture 6"/>
          <p:cNvPicPr>
            <a:picLocks noChangeAspect="1"/>
          </p:cNvPicPr>
          <p:nvPr/>
        </p:nvPicPr>
        <p:blipFill>
          <a:blip r:embed="rId3"/>
          <a:stretch>
            <a:fillRect/>
          </a:stretch>
        </p:blipFill>
        <p:spPr>
          <a:xfrm>
            <a:off x="10517093" y="4784725"/>
            <a:ext cx="1055080" cy="1108075"/>
          </a:xfrm>
          <a:prstGeom prst="rect">
            <a:avLst/>
          </a:prstGeom>
        </p:spPr>
      </p:pic>
    </p:spTree>
    <p:extLst>
      <p:ext uri="{BB962C8B-B14F-4D97-AF65-F5344CB8AC3E}">
        <p14:creationId xmlns:p14="http://schemas.microsoft.com/office/powerpoint/2010/main" val="3142965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happens at the OR?</a:t>
            </a:r>
          </a:p>
        </p:txBody>
      </p:sp>
      <p:sp>
        <p:nvSpPr>
          <p:cNvPr id="3" name="Content Placeholder 2"/>
          <p:cNvSpPr>
            <a:spLocks noGrp="1"/>
          </p:cNvSpPr>
          <p:nvPr>
            <p:ph idx="1"/>
          </p:nvPr>
        </p:nvSpPr>
        <p:spPr/>
        <p:txBody>
          <a:bodyPr>
            <a:normAutofit/>
          </a:bodyPr>
          <a:lstStyle/>
          <a:p>
            <a:r>
              <a:rPr lang="en-US" dirty="0"/>
              <a:t>Check in to hospital OR </a:t>
            </a:r>
            <a:r>
              <a:rPr lang="en-US" dirty="0" err="1"/>
              <a:t>or</a:t>
            </a:r>
            <a:r>
              <a:rPr lang="en-US" dirty="0"/>
              <a:t> surgery center</a:t>
            </a:r>
          </a:p>
          <a:p>
            <a:r>
              <a:rPr lang="en-US" dirty="0"/>
              <a:t> You will get a gown, bonnet, head to toe assessment and IV</a:t>
            </a:r>
          </a:p>
          <a:p>
            <a:r>
              <a:rPr lang="en-US" dirty="0"/>
              <a:t>Surgical site will be prepared</a:t>
            </a:r>
          </a:p>
          <a:p>
            <a:r>
              <a:rPr lang="en-US" dirty="0"/>
              <a:t>Anesthesia will visit with you about your anesthesia</a:t>
            </a:r>
          </a:p>
          <a:p>
            <a:pPr lvl="1"/>
            <a:r>
              <a:rPr lang="en-US" dirty="0"/>
              <a:t>General</a:t>
            </a:r>
          </a:p>
          <a:p>
            <a:pPr lvl="1"/>
            <a:r>
              <a:rPr lang="en-US" dirty="0"/>
              <a:t>Spinal with sedation</a:t>
            </a:r>
          </a:p>
          <a:p>
            <a:pPr lvl="1">
              <a:lnSpc>
                <a:spcPct val="100000"/>
              </a:lnSpc>
            </a:pPr>
            <a:r>
              <a:rPr lang="en-US" dirty="0"/>
              <a:t>Nerve block: these are usually done in the </a:t>
            </a:r>
          </a:p>
          <a:p>
            <a:pPr marL="457200" lvl="1" indent="0">
              <a:buNone/>
            </a:pPr>
            <a:r>
              <a:rPr lang="en-US" dirty="0"/>
              <a:t>      pre operative area.</a:t>
            </a:r>
          </a:p>
          <a:p>
            <a:pPr marL="457200" lvl="1" indent="0">
              <a:buNone/>
            </a:pPr>
            <a:endParaRPr lang="en-US" dirty="0"/>
          </a:p>
          <a:p>
            <a:pPr marL="0" indent="0">
              <a:buNone/>
            </a:pPr>
            <a:endParaRPr lang="en-US" dirty="0"/>
          </a:p>
          <a:p>
            <a:endParaRPr lang="en-US" dirty="0"/>
          </a:p>
        </p:txBody>
      </p:sp>
      <p:pic>
        <p:nvPicPr>
          <p:cNvPr id="4" name="Picture 3"/>
          <p:cNvPicPr>
            <a:picLocks noChangeAspect="1"/>
          </p:cNvPicPr>
          <p:nvPr/>
        </p:nvPicPr>
        <p:blipFill>
          <a:blip r:embed="rId3"/>
          <a:stretch>
            <a:fillRect/>
          </a:stretch>
        </p:blipFill>
        <p:spPr>
          <a:xfrm>
            <a:off x="10058909" y="365125"/>
            <a:ext cx="1294891" cy="2205831"/>
          </a:xfrm>
          <a:prstGeom prst="rect">
            <a:avLst/>
          </a:prstGeom>
        </p:spPr>
      </p:pic>
      <p:pic>
        <p:nvPicPr>
          <p:cNvPr id="5" name="Picture 4"/>
          <p:cNvPicPr>
            <a:picLocks noChangeAspect="1"/>
          </p:cNvPicPr>
          <p:nvPr/>
        </p:nvPicPr>
        <p:blipFill>
          <a:blip r:embed="rId4"/>
          <a:stretch>
            <a:fillRect/>
          </a:stretch>
        </p:blipFill>
        <p:spPr>
          <a:xfrm>
            <a:off x="8308405" y="4981575"/>
            <a:ext cx="1876425" cy="1876425"/>
          </a:xfrm>
          <a:prstGeom prst="rect">
            <a:avLst/>
          </a:prstGeom>
        </p:spPr>
      </p:pic>
      <p:pic>
        <p:nvPicPr>
          <p:cNvPr id="6" name="Picture 5"/>
          <p:cNvPicPr>
            <a:picLocks noChangeAspect="1"/>
          </p:cNvPicPr>
          <p:nvPr/>
        </p:nvPicPr>
        <p:blipFill>
          <a:blip r:embed="rId5"/>
          <a:stretch>
            <a:fillRect/>
          </a:stretch>
        </p:blipFill>
        <p:spPr>
          <a:xfrm>
            <a:off x="9449309" y="3457576"/>
            <a:ext cx="1701800" cy="1701800"/>
          </a:xfrm>
          <a:prstGeom prst="rect">
            <a:avLst/>
          </a:prstGeom>
        </p:spPr>
      </p:pic>
    </p:spTree>
    <p:extLst>
      <p:ext uri="{BB962C8B-B14F-4D97-AF65-F5344CB8AC3E}">
        <p14:creationId xmlns:p14="http://schemas.microsoft.com/office/powerpoint/2010/main" val="12284578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do they do in the operating room?</a:t>
            </a:r>
          </a:p>
        </p:txBody>
      </p:sp>
      <p:sp>
        <p:nvSpPr>
          <p:cNvPr id="3" name="Content Placeholder 2"/>
          <p:cNvSpPr>
            <a:spLocks noGrp="1"/>
          </p:cNvSpPr>
          <p:nvPr>
            <p:ph idx="1"/>
          </p:nvPr>
        </p:nvSpPr>
        <p:spPr/>
        <p:txBody>
          <a:bodyPr/>
          <a:lstStyle/>
          <a:p>
            <a:r>
              <a:rPr lang="en-US" dirty="0"/>
              <a:t>You are taken to the OR room</a:t>
            </a:r>
          </a:p>
          <a:p>
            <a:r>
              <a:rPr lang="en-US" dirty="0"/>
              <a:t>The OR is cold, so warm blankets are given</a:t>
            </a:r>
          </a:p>
          <a:p>
            <a:r>
              <a:rPr lang="en-US" dirty="0"/>
              <a:t>You will be asked to move over to the operating table</a:t>
            </a:r>
          </a:p>
          <a:p>
            <a:r>
              <a:rPr lang="en-US" dirty="0"/>
              <a:t>Monitors will be attached, anesthesia will begin</a:t>
            </a:r>
          </a:p>
          <a:p>
            <a:r>
              <a:rPr lang="en-US" dirty="0"/>
              <a:t>Tourniquet for knee replacement</a:t>
            </a:r>
          </a:p>
          <a:p>
            <a:pPr marL="0" indent="0">
              <a:buNone/>
            </a:pPr>
            <a:endParaRPr lang="en-US" dirty="0"/>
          </a:p>
        </p:txBody>
      </p:sp>
      <p:pic>
        <p:nvPicPr>
          <p:cNvPr id="4" name="Picture 3"/>
          <p:cNvPicPr>
            <a:picLocks noChangeAspect="1"/>
          </p:cNvPicPr>
          <p:nvPr/>
        </p:nvPicPr>
        <p:blipFill>
          <a:blip r:embed="rId3"/>
          <a:stretch>
            <a:fillRect/>
          </a:stretch>
        </p:blipFill>
        <p:spPr>
          <a:xfrm>
            <a:off x="8369300" y="4557713"/>
            <a:ext cx="2819400" cy="1619250"/>
          </a:xfrm>
          <a:prstGeom prst="rect">
            <a:avLst/>
          </a:prstGeom>
        </p:spPr>
      </p:pic>
    </p:spTree>
    <p:extLst>
      <p:ext uri="{BB962C8B-B14F-4D97-AF65-F5344CB8AC3E}">
        <p14:creationId xmlns:p14="http://schemas.microsoft.com/office/powerpoint/2010/main" val="25670044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Where do my family/friends go?</a:t>
            </a:r>
          </a:p>
        </p:txBody>
      </p:sp>
      <p:sp>
        <p:nvSpPr>
          <p:cNvPr id="3" name="Content Placeholder 2"/>
          <p:cNvSpPr>
            <a:spLocks noGrp="1"/>
          </p:cNvSpPr>
          <p:nvPr>
            <p:ph idx="1"/>
          </p:nvPr>
        </p:nvSpPr>
        <p:spPr/>
        <p:txBody>
          <a:bodyPr>
            <a:normAutofit/>
          </a:bodyPr>
          <a:lstStyle/>
          <a:p>
            <a:r>
              <a:rPr lang="en-US" dirty="0"/>
              <a:t>Your coach/family member may stay with you in the pre operative area prior to you moving to the operating room.</a:t>
            </a:r>
          </a:p>
          <a:p>
            <a:r>
              <a:rPr lang="en-US" dirty="0"/>
              <a:t> Hospital: Family members to wait in the waiting room by the coffee shop</a:t>
            </a:r>
          </a:p>
          <a:p>
            <a:r>
              <a:rPr lang="en-US" dirty="0"/>
              <a:t> Surgery Center: Family members will wait in the waiting room</a:t>
            </a:r>
          </a:p>
          <a:p>
            <a:r>
              <a:rPr lang="en-US" dirty="0"/>
              <a:t> Surgeon will speak with your family after the surgery is completed. </a:t>
            </a:r>
            <a:r>
              <a:rPr lang="en-US" b="1" dirty="0"/>
              <a:t>PLEASE</a:t>
            </a:r>
            <a:r>
              <a:rPr lang="en-US" dirty="0"/>
              <a:t> answer the phone.</a:t>
            </a:r>
          </a:p>
          <a:p>
            <a:r>
              <a:rPr lang="en-US" dirty="0"/>
              <a:t>We ask that family leave contact information prior to leaving the facility. </a:t>
            </a:r>
          </a:p>
        </p:txBody>
      </p:sp>
      <p:pic>
        <p:nvPicPr>
          <p:cNvPr id="4" name="Picture 3"/>
          <p:cNvPicPr>
            <a:picLocks noChangeAspect="1"/>
          </p:cNvPicPr>
          <p:nvPr/>
        </p:nvPicPr>
        <p:blipFill>
          <a:blip r:embed="rId3"/>
          <a:stretch>
            <a:fillRect/>
          </a:stretch>
        </p:blipFill>
        <p:spPr>
          <a:xfrm>
            <a:off x="9815512" y="173037"/>
            <a:ext cx="1652588" cy="1652588"/>
          </a:xfrm>
          <a:prstGeom prst="rect">
            <a:avLst/>
          </a:prstGeom>
        </p:spPr>
      </p:pic>
    </p:spTree>
    <p:extLst>
      <p:ext uri="{BB962C8B-B14F-4D97-AF65-F5344CB8AC3E}">
        <p14:creationId xmlns:p14="http://schemas.microsoft.com/office/powerpoint/2010/main" val="875580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 am having surgery at the hospital, what happens when surgery is completed?</a:t>
            </a:r>
          </a:p>
        </p:txBody>
      </p:sp>
      <p:sp>
        <p:nvSpPr>
          <p:cNvPr id="3" name="Content Placeholder 2"/>
          <p:cNvSpPr>
            <a:spLocks noGrp="1"/>
          </p:cNvSpPr>
          <p:nvPr>
            <p:ph idx="1"/>
          </p:nvPr>
        </p:nvSpPr>
        <p:spPr/>
        <p:txBody>
          <a:bodyPr>
            <a:normAutofit lnSpcReduction="10000"/>
          </a:bodyPr>
          <a:lstStyle/>
          <a:p>
            <a:r>
              <a:rPr lang="en-US" dirty="0"/>
              <a:t>You will go to recovery for about 1-2 hours </a:t>
            </a:r>
          </a:p>
          <a:p>
            <a:pPr lvl="1"/>
            <a:r>
              <a:rPr lang="en-US" dirty="0"/>
              <a:t>No visitors</a:t>
            </a:r>
          </a:p>
          <a:p>
            <a:r>
              <a:rPr lang="en-US" dirty="0"/>
              <a:t>Then you will go up to your hospital room on the 2nd Floor  </a:t>
            </a:r>
          </a:p>
          <a:p>
            <a:pPr lvl="1"/>
            <a:r>
              <a:rPr lang="en-US" dirty="0"/>
              <a:t>Family can visit</a:t>
            </a:r>
          </a:p>
          <a:p>
            <a:r>
              <a:rPr lang="en-US" dirty="0"/>
              <a:t>You </a:t>
            </a:r>
            <a:r>
              <a:rPr lang="en-US" i="1" dirty="0">
                <a:solidFill>
                  <a:srgbClr val="FF0000"/>
                </a:solidFill>
              </a:rPr>
              <a:t>must call for assistance</a:t>
            </a:r>
          </a:p>
          <a:p>
            <a:pPr lvl="1"/>
            <a:r>
              <a:rPr lang="en-US" dirty="0"/>
              <a:t>Every time you get out of bed </a:t>
            </a:r>
          </a:p>
          <a:p>
            <a:r>
              <a:rPr lang="en-US" dirty="0"/>
              <a:t>Please use your walker for ambulation at all times</a:t>
            </a:r>
          </a:p>
          <a:p>
            <a:pPr lvl="1"/>
            <a:r>
              <a:rPr lang="en-US" dirty="0"/>
              <a:t>You are weight bearing as tolerated on your surgical leg</a:t>
            </a:r>
          </a:p>
          <a:p>
            <a:pPr lvl="1"/>
            <a:r>
              <a:rPr lang="en-US" dirty="0"/>
              <a:t>The nurses or therapists will use a gait belt for safety</a:t>
            </a:r>
          </a:p>
          <a:p>
            <a:r>
              <a:rPr lang="en-US" dirty="0"/>
              <a:t>You are expected to walk after surgery</a:t>
            </a:r>
          </a:p>
          <a:p>
            <a:endParaRPr lang="en-US" dirty="0"/>
          </a:p>
        </p:txBody>
      </p:sp>
      <p:pic>
        <p:nvPicPr>
          <p:cNvPr id="6" name="Picture 5"/>
          <p:cNvPicPr>
            <a:picLocks noChangeAspect="1"/>
          </p:cNvPicPr>
          <p:nvPr/>
        </p:nvPicPr>
        <p:blipFill>
          <a:blip r:embed="rId3"/>
          <a:stretch>
            <a:fillRect/>
          </a:stretch>
        </p:blipFill>
        <p:spPr>
          <a:xfrm>
            <a:off x="9405231" y="3371770"/>
            <a:ext cx="2073847" cy="2548583"/>
          </a:xfrm>
          <a:prstGeom prst="rect">
            <a:avLst/>
          </a:prstGeom>
        </p:spPr>
      </p:pic>
    </p:spTree>
    <p:extLst>
      <p:ext uri="{BB962C8B-B14F-4D97-AF65-F5344CB8AC3E}">
        <p14:creationId xmlns:p14="http://schemas.microsoft.com/office/powerpoint/2010/main" val="2976990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will happen during my hospital stay? </a:t>
            </a:r>
          </a:p>
        </p:txBody>
      </p:sp>
      <p:sp>
        <p:nvSpPr>
          <p:cNvPr id="3" name="Content Placeholder 2"/>
          <p:cNvSpPr>
            <a:spLocks noGrp="1"/>
          </p:cNvSpPr>
          <p:nvPr>
            <p:ph idx="1"/>
          </p:nvPr>
        </p:nvSpPr>
        <p:spPr/>
        <p:txBody>
          <a:bodyPr>
            <a:normAutofit/>
          </a:bodyPr>
          <a:lstStyle/>
          <a:p>
            <a:r>
              <a:rPr lang="en-US" dirty="0"/>
              <a:t>Diet: will start with clear liquids and ice chips and                                                                     then start your regular diet when ready.</a:t>
            </a:r>
          </a:p>
          <a:p>
            <a:r>
              <a:rPr lang="en-US" dirty="0"/>
              <a:t>Pain management </a:t>
            </a:r>
          </a:p>
          <a:p>
            <a:r>
              <a:rPr lang="en-US" dirty="0"/>
              <a:t>Physical therapy and occupational therapy will see you after surgery on that day of surgery</a:t>
            </a:r>
          </a:p>
          <a:p>
            <a:r>
              <a:rPr lang="en-US" dirty="0"/>
              <a:t>Keep active</a:t>
            </a:r>
          </a:p>
          <a:p>
            <a:pPr lvl="1"/>
            <a:r>
              <a:rPr lang="en-US" dirty="0"/>
              <a:t>Prevent pneumonia</a:t>
            </a:r>
          </a:p>
          <a:p>
            <a:pPr lvl="1"/>
            <a:r>
              <a:rPr lang="en-US" dirty="0"/>
              <a:t>Prevent blood clots</a:t>
            </a:r>
          </a:p>
          <a:p>
            <a:pPr lvl="1"/>
            <a:r>
              <a:rPr lang="en-US" dirty="0"/>
              <a:t>Helps you to feel better and decreases stiffness and pain</a:t>
            </a:r>
          </a:p>
        </p:txBody>
      </p:sp>
      <p:pic>
        <p:nvPicPr>
          <p:cNvPr id="4" name="Picture 3"/>
          <p:cNvPicPr>
            <a:picLocks noChangeAspect="1"/>
          </p:cNvPicPr>
          <p:nvPr/>
        </p:nvPicPr>
        <p:blipFill>
          <a:blip r:embed="rId3"/>
          <a:stretch>
            <a:fillRect/>
          </a:stretch>
        </p:blipFill>
        <p:spPr>
          <a:xfrm>
            <a:off x="9499600" y="4586288"/>
            <a:ext cx="2400300" cy="1905000"/>
          </a:xfrm>
          <a:prstGeom prst="rect">
            <a:avLst/>
          </a:prstGeom>
        </p:spPr>
      </p:pic>
    </p:spTree>
    <p:extLst>
      <p:ext uri="{BB962C8B-B14F-4D97-AF65-F5344CB8AC3E}">
        <p14:creationId xmlns:p14="http://schemas.microsoft.com/office/powerpoint/2010/main" val="29461077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My surgery is at the surgery center, how do I prepare to go home?</a:t>
            </a:r>
          </a:p>
        </p:txBody>
      </p:sp>
      <p:sp>
        <p:nvSpPr>
          <p:cNvPr id="3" name="Content Placeholder 2"/>
          <p:cNvSpPr>
            <a:spLocks noGrp="1"/>
          </p:cNvSpPr>
          <p:nvPr>
            <p:ph idx="1"/>
          </p:nvPr>
        </p:nvSpPr>
        <p:spPr>
          <a:xfrm>
            <a:off x="838200" y="2340243"/>
            <a:ext cx="10515600" cy="3836719"/>
          </a:xfrm>
        </p:spPr>
        <p:txBody>
          <a:bodyPr/>
          <a:lstStyle/>
          <a:p>
            <a:r>
              <a:rPr lang="en-US" dirty="0"/>
              <a:t>Once you are awake and you have sensation and strength, PT or nurse will help you with walking with the walker.</a:t>
            </a:r>
          </a:p>
          <a:p>
            <a:r>
              <a:rPr lang="en-US" dirty="0"/>
              <a:t>You </a:t>
            </a:r>
            <a:r>
              <a:rPr lang="en-US" i="1" dirty="0">
                <a:solidFill>
                  <a:srgbClr val="FF0000"/>
                </a:solidFill>
              </a:rPr>
              <a:t>must call for assistance</a:t>
            </a:r>
            <a:r>
              <a:rPr lang="en-US" b="1" dirty="0"/>
              <a:t> </a:t>
            </a:r>
            <a:r>
              <a:rPr lang="en-US" dirty="0"/>
              <a:t>every time you get up</a:t>
            </a:r>
          </a:p>
          <a:p>
            <a:r>
              <a:rPr lang="en-US" dirty="0"/>
              <a:t>Your family will be able to be with you in recovery</a:t>
            </a:r>
          </a:p>
          <a:p>
            <a:r>
              <a:rPr lang="en-US" dirty="0"/>
              <a:t>Once you are safe, you will be discharged to home.</a:t>
            </a:r>
          </a:p>
          <a:p>
            <a:pPr lvl="1"/>
            <a:r>
              <a:rPr lang="en-US" dirty="0"/>
              <a:t>Usually about 4 hours</a:t>
            </a:r>
          </a:p>
        </p:txBody>
      </p:sp>
      <p:pic>
        <p:nvPicPr>
          <p:cNvPr id="4" name="Picture 3"/>
          <p:cNvPicPr>
            <a:picLocks noChangeAspect="1"/>
          </p:cNvPicPr>
          <p:nvPr/>
        </p:nvPicPr>
        <p:blipFill>
          <a:blip r:embed="rId3"/>
          <a:stretch>
            <a:fillRect/>
          </a:stretch>
        </p:blipFill>
        <p:spPr>
          <a:xfrm>
            <a:off x="9625578" y="3281362"/>
            <a:ext cx="1581150" cy="2895600"/>
          </a:xfrm>
          <a:prstGeom prst="rect">
            <a:avLst/>
          </a:prstGeom>
        </p:spPr>
      </p:pic>
    </p:spTree>
    <p:extLst>
      <p:ext uri="{BB962C8B-B14F-4D97-AF65-F5344CB8AC3E}">
        <p14:creationId xmlns:p14="http://schemas.microsoft.com/office/powerpoint/2010/main" val="2196772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 had surgery at the surgery center. What do I do the next day?</a:t>
            </a:r>
          </a:p>
        </p:txBody>
      </p:sp>
      <p:sp>
        <p:nvSpPr>
          <p:cNvPr id="4" name="Content Placeholder 3"/>
          <p:cNvSpPr>
            <a:spLocks noGrp="1"/>
          </p:cNvSpPr>
          <p:nvPr>
            <p:ph idx="1"/>
          </p:nvPr>
        </p:nvSpPr>
        <p:spPr/>
        <p:txBody>
          <a:bodyPr>
            <a:normAutofit lnSpcReduction="10000"/>
          </a:bodyPr>
          <a:lstStyle/>
          <a:p>
            <a:r>
              <a:rPr lang="en-US" dirty="0"/>
              <a:t>Stay with clear liquids until you are ready to start your regular diet. </a:t>
            </a:r>
          </a:p>
          <a:p>
            <a:r>
              <a:rPr lang="en-US" dirty="0"/>
              <a:t>Deep breathe and cough to expand and clear your lungs. Pain management. See the pain management booklet.</a:t>
            </a:r>
          </a:p>
          <a:p>
            <a:r>
              <a:rPr lang="en-US" dirty="0"/>
              <a:t>Be careful: Use walker at all times</a:t>
            </a:r>
          </a:p>
          <a:p>
            <a:r>
              <a:rPr lang="en-US" dirty="0"/>
              <a:t>Ask for help!!</a:t>
            </a:r>
          </a:p>
          <a:p>
            <a:r>
              <a:rPr lang="en-US" dirty="0"/>
              <a:t>Start PT within 48 hours after surgery</a:t>
            </a:r>
          </a:p>
          <a:p>
            <a:r>
              <a:rPr lang="en-US" dirty="0"/>
              <a:t>Keep active</a:t>
            </a:r>
          </a:p>
          <a:p>
            <a:r>
              <a:rPr lang="en-US" dirty="0"/>
              <a:t>Ice, ice, ice</a:t>
            </a:r>
          </a:p>
          <a:p>
            <a:r>
              <a:rPr lang="en-US" dirty="0"/>
              <a:t>Rest</a:t>
            </a:r>
          </a:p>
          <a:p>
            <a:pPr marL="0" indent="0">
              <a:buNone/>
            </a:pPr>
            <a:endParaRPr lang="en-US" dirty="0"/>
          </a:p>
          <a:p>
            <a:pPr marL="0" indent="0">
              <a:buNone/>
            </a:pPr>
            <a:endParaRPr lang="en-US" dirty="0"/>
          </a:p>
          <a:p>
            <a:endParaRPr lang="en-US" dirty="0"/>
          </a:p>
          <a:p>
            <a:endParaRPr lang="en-US" dirty="0"/>
          </a:p>
          <a:p>
            <a:endParaRPr lang="en-US" dirty="0"/>
          </a:p>
        </p:txBody>
      </p:sp>
      <p:pic>
        <p:nvPicPr>
          <p:cNvPr id="5" name="Picture 4"/>
          <p:cNvPicPr>
            <a:picLocks noChangeAspect="1"/>
          </p:cNvPicPr>
          <p:nvPr/>
        </p:nvPicPr>
        <p:blipFill>
          <a:blip r:embed="rId3"/>
          <a:stretch>
            <a:fillRect/>
          </a:stretch>
        </p:blipFill>
        <p:spPr>
          <a:xfrm>
            <a:off x="9462710" y="3509963"/>
            <a:ext cx="1491039" cy="1824038"/>
          </a:xfrm>
          <a:prstGeom prst="rect">
            <a:avLst/>
          </a:prstGeom>
        </p:spPr>
      </p:pic>
      <p:pic>
        <p:nvPicPr>
          <p:cNvPr id="6" name="Picture 5"/>
          <p:cNvPicPr>
            <a:picLocks noChangeAspect="1"/>
          </p:cNvPicPr>
          <p:nvPr/>
        </p:nvPicPr>
        <p:blipFill>
          <a:blip r:embed="rId4"/>
          <a:stretch>
            <a:fillRect/>
          </a:stretch>
        </p:blipFill>
        <p:spPr>
          <a:xfrm>
            <a:off x="4956793" y="4568825"/>
            <a:ext cx="2619375" cy="1743075"/>
          </a:xfrm>
          <a:prstGeom prst="rect">
            <a:avLst/>
          </a:prstGeom>
        </p:spPr>
      </p:pic>
    </p:spTree>
    <p:extLst>
      <p:ext uri="{BB962C8B-B14F-4D97-AF65-F5344CB8AC3E}">
        <p14:creationId xmlns:p14="http://schemas.microsoft.com/office/powerpoint/2010/main" val="22084334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about pain?</a:t>
            </a:r>
          </a:p>
        </p:txBody>
      </p:sp>
      <p:sp>
        <p:nvSpPr>
          <p:cNvPr id="3" name="Content Placeholder 2"/>
          <p:cNvSpPr>
            <a:spLocks noGrp="1"/>
          </p:cNvSpPr>
          <p:nvPr>
            <p:ph idx="1"/>
          </p:nvPr>
        </p:nvSpPr>
        <p:spPr/>
        <p:txBody>
          <a:bodyPr/>
          <a:lstStyle/>
          <a:p>
            <a:r>
              <a:rPr lang="en-US" dirty="0"/>
              <a:t>Pain management is an important part of your care and recovery. Keeping your pain under control will help you participate in healing activities, deep breathing and PT/OT so you heal faster.</a:t>
            </a:r>
          </a:p>
          <a:p>
            <a:r>
              <a:rPr lang="en-US" dirty="0"/>
              <a:t>Pain is normal even with medications. Zero pain is not safely possible.</a:t>
            </a:r>
          </a:p>
          <a:p>
            <a:r>
              <a:rPr lang="en-US" dirty="0"/>
              <a:t>Our goal for pain management is to keep your pain at or below your comfort-function goal.</a:t>
            </a:r>
          </a:p>
          <a:p>
            <a:pPr lvl="1"/>
            <a:r>
              <a:rPr lang="en-US" dirty="0"/>
              <a:t>Comfort-function goal is the amount of pain you can comfortably tolerate and move in bed, get up for PT, deep breathe/cough and do your exercises. </a:t>
            </a:r>
          </a:p>
        </p:txBody>
      </p:sp>
      <p:pic>
        <p:nvPicPr>
          <p:cNvPr id="4" name="Picture 3"/>
          <p:cNvPicPr>
            <a:picLocks noChangeAspect="1"/>
          </p:cNvPicPr>
          <p:nvPr/>
        </p:nvPicPr>
        <p:blipFill>
          <a:blip r:embed="rId3"/>
          <a:stretch>
            <a:fillRect/>
          </a:stretch>
        </p:blipFill>
        <p:spPr>
          <a:xfrm>
            <a:off x="7548562" y="282575"/>
            <a:ext cx="2962275" cy="1543050"/>
          </a:xfrm>
          <a:prstGeom prst="rect">
            <a:avLst/>
          </a:prstGeom>
        </p:spPr>
      </p:pic>
    </p:spTree>
    <p:extLst>
      <p:ext uri="{BB962C8B-B14F-4D97-AF65-F5344CB8AC3E}">
        <p14:creationId xmlns:p14="http://schemas.microsoft.com/office/powerpoint/2010/main" val="16466247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1115878" y="325464"/>
            <a:ext cx="9763932" cy="6121831"/>
          </a:xfrm>
        </p:spPr>
        <p:txBody>
          <a:bodyPr/>
          <a:lstStyle/>
          <a:p>
            <a:pPr marL="457200" lvl="1" indent="0">
              <a:buNone/>
            </a:pPr>
            <a:r>
              <a:rPr lang="en-US" sz="2800" dirty="0"/>
              <a:t>Functional Pain Scale</a:t>
            </a:r>
          </a:p>
          <a:p>
            <a:pPr lvl="1"/>
            <a:endParaRPr lang="en-US" dirty="0"/>
          </a:p>
          <a:p>
            <a:pPr lvl="1"/>
            <a:endParaRPr lang="en-US" dirty="0"/>
          </a:p>
          <a:p>
            <a:pPr lvl="1"/>
            <a:endParaRPr lang="en-US" dirty="0"/>
          </a:p>
          <a:p>
            <a:pPr lvl="1"/>
            <a:endParaRPr lang="en-US" dirty="0"/>
          </a:p>
          <a:p>
            <a:pPr lvl="1"/>
            <a:endParaRPr lang="en-US" dirty="0"/>
          </a:p>
          <a:p>
            <a:pPr lvl="1"/>
            <a:endParaRPr lang="en-US" dirty="0"/>
          </a:p>
          <a:p>
            <a:pPr lvl="1"/>
            <a:endParaRPr lang="en-US" dirty="0"/>
          </a:p>
          <a:p>
            <a:pPr lvl="1"/>
            <a:endParaRPr lang="en-US" dirty="0"/>
          </a:p>
          <a:p>
            <a:pPr lvl="1"/>
            <a:endParaRPr lang="en-US" dirty="0"/>
          </a:p>
          <a:p>
            <a:pPr lvl="1"/>
            <a:r>
              <a:rPr lang="en-US" dirty="0"/>
              <a:t>Our goal for pain management is to keep your pain at or below your comfort-function goal.</a:t>
            </a:r>
          </a:p>
          <a:p>
            <a:pPr lvl="1"/>
            <a:r>
              <a:rPr lang="en-US" dirty="0"/>
              <a:t>Comfort-function goal is the amount of pain you can comfortably tolerate and move in bed, get up for PT, deep breathe/cough and do your exercises</a:t>
            </a:r>
          </a:p>
        </p:txBody>
      </p:sp>
      <p:pic>
        <p:nvPicPr>
          <p:cNvPr id="6" name="Picture 5" descr="Image of Graphic of a bar graph."/>
          <p:cNvPicPr/>
          <p:nvPr/>
        </p:nvPicPr>
        <p:blipFill rotWithShape="1">
          <a:blip r:embed="rId2">
            <a:extLst>
              <a:ext uri="{28A0092B-C50C-407E-A947-70E740481C1C}">
                <a14:useLocalDpi xmlns:a14="http://schemas.microsoft.com/office/drawing/2010/main" val="0"/>
              </a:ext>
            </a:extLst>
          </a:blip>
          <a:srcRect l="1442" t="11902"/>
          <a:stretch/>
        </p:blipFill>
        <p:spPr bwMode="auto">
          <a:xfrm>
            <a:off x="1906291" y="906450"/>
            <a:ext cx="7175716" cy="2968126"/>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9006651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7100" y="454024"/>
            <a:ext cx="9283700" cy="1325563"/>
          </a:xfrm>
        </p:spPr>
        <p:txBody>
          <a:bodyPr/>
          <a:lstStyle/>
          <a:p>
            <a:r>
              <a:rPr lang="en-US" dirty="0"/>
              <a:t>Your team:	</a:t>
            </a:r>
          </a:p>
        </p:txBody>
      </p:sp>
      <p:sp>
        <p:nvSpPr>
          <p:cNvPr id="3" name="Content Placeholder 2"/>
          <p:cNvSpPr>
            <a:spLocks noGrp="1"/>
          </p:cNvSpPr>
          <p:nvPr>
            <p:ph idx="1"/>
          </p:nvPr>
        </p:nvSpPr>
        <p:spPr/>
        <p:txBody>
          <a:bodyPr>
            <a:normAutofit fontScale="92500" lnSpcReduction="20000"/>
          </a:bodyPr>
          <a:lstStyle/>
          <a:p>
            <a:r>
              <a:rPr lang="en-US" dirty="0"/>
              <a:t>Your team</a:t>
            </a:r>
          </a:p>
          <a:p>
            <a:pPr lvl="1"/>
            <a:r>
              <a:rPr lang="en-US" b="1" dirty="0"/>
              <a:t>You</a:t>
            </a:r>
            <a:r>
              <a:rPr lang="en-US" dirty="0"/>
              <a:t> and your coach</a:t>
            </a:r>
          </a:p>
          <a:p>
            <a:pPr lvl="1"/>
            <a:r>
              <a:rPr lang="en-US" dirty="0"/>
              <a:t>Your surgeon</a:t>
            </a:r>
          </a:p>
          <a:p>
            <a:pPr lvl="1"/>
            <a:r>
              <a:rPr lang="en-US" dirty="0"/>
              <a:t>Your coordinator- Roxi</a:t>
            </a:r>
          </a:p>
          <a:p>
            <a:pPr lvl="1"/>
            <a:r>
              <a:rPr lang="en-US" dirty="0"/>
              <a:t>Your navigator/Pre anesthesia nurse</a:t>
            </a:r>
          </a:p>
          <a:p>
            <a:pPr lvl="1"/>
            <a:r>
              <a:rPr lang="en-US" dirty="0"/>
              <a:t>Clinic team</a:t>
            </a:r>
          </a:p>
          <a:p>
            <a:pPr lvl="1"/>
            <a:r>
              <a:rPr lang="en-US" dirty="0"/>
              <a:t>Anesthesia team</a:t>
            </a:r>
          </a:p>
          <a:p>
            <a:pPr lvl="1"/>
            <a:r>
              <a:rPr lang="en-US" dirty="0"/>
              <a:t>Surgical team</a:t>
            </a:r>
          </a:p>
          <a:p>
            <a:pPr lvl="1"/>
            <a:r>
              <a:rPr lang="en-US" dirty="0"/>
              <a:t>Surgery Center nursing care team</a:t>
            </a:r>
          </a:p>
          <a:p>
            <a:pPr lvl="1"/>
            <a:r>
              <a:rPr lang="en-US" dirty="0"/>
              <a:t>In patient nursing care team</a:t>
            </a:r>
          </a:p>
          <a:p>
            <a:pPr lvl="1"/>
            <a:r>
              <a:rPr lang="en-US" dirty="0"/>
              <a:t>Care management team</a:t>
            </a:r>
          </a:p>
          <a:p>
            <a:pPr lvl="1"/>
            <a:r>
              <a:rPr lang="en-US" dirty="0"/>
              <a:t>Rehabilitation team</a:t>
            </a:r>
          </a:p>
          <a:p>
            <a:pPr lvl="2"/>
            <a:r>
              <a:rPr lang="en-US" dirty="0"/>
              <a:t>Rehab</a:t>
            </a:r>
          </a:p>
          <a:p>
            <a:pPr lvl="2"/>
            <a:r>
              <a:rPr lang="en-US" dirty="0"/>
              <a:t>Physical and occupational therapy</a:t>
            </a:r>
          </a:p>
        </p:txBody>
      </p:sp>
      <p:pic>
        <p:nvPicPr>
          <p:cNvPr id="4" name="Picture 3"/>
          <p:cNvPicPr>
            <a:picLocks noChangeAspect="1"/>
          </p:cNvPicPr>
          <p:nvPr/>
        </p:nvPicPr>
        <p:blipFill>
          <a:blip r:embed="rId3"/>
          <a:stretch>
            <a:fillRect/>
          </a:stretch>
        </p:blipFill>
        <p:spPr>
          <a:xfrm>
            <a:off x="5884046" y="1825625"/>
            <a:ext cx="5469754" cy="3101975"/>
          </a:xfrm>
          <a:prstGeom prst="rect">
            <a:avLst/>
          </a:prstGeom>
        </p:spPr>
      </p:pic>
    </p:spTree>
    <p:extLst>
      <p:ext uri="{BB962C8B-B14F-4D97-AF65-F5344CB8AC3E}">
        <p14:creationId xmlns:p14="http://schemas.microsoft.com/office/powerpoint/2010/main" val="12012295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the plan to help me with my pain?</a:t>
            </a:r>
          </a:p>
        </p:txBody>
      </p:sp>
      <p:sp>
        <p:nvSpPr>
          <p:cNvPr id="3" name="Content Placeholder 2"/>
          <p:cNvSpPr>
            <a:spLocks noGrp="1"/>
          </p:cNvSpPr>
          <p:nvPr>
            <p:ph idx="1"/>
          </p:nvPr>
        </p:nvSpPr>
        <p:spPr/>
        <p:txBody>
          <a:bodyPr>
            <a:normAutofit fontScale="92500" lnSpcReduction="20000"/>
          </a:bodyPr>
          <a:lstStyle/>
          <a:p>
            <a:r>
              <a:rPr lang="en-US" dirty="0"/>
              <a:t>Peripheral nerve block</a:t>
            </a:r>
          </a:p>
          <a:p>
            <a:pPr lvl="1"/>
            <a:r>
              <a:rPr lang="en-US" dirty="0"/>
              <a:t>Done at time of surgery</a:t>
            </a:r>
          </a:p>
          <a:p>
            <a:pPr lvl="1"/>
            <a:r>
              <a:rPr lang="en-US" dirty="0"/>
              <a:t>Usually wears off in 24 hours</a:t>
            </a:r>
          </a:p>
          <a:p>
            <a:r>
              <a:rPr lang="en-US" dirty="0"/>
              <a:t>Oral medications</a:t>
            </a:r>
          </a:p>
          <a:p>
            <a:r>
              <a:rPr lang="en-US" dirty="0"/>
              <a:t>Non pharmacological </a:t>
            </a:r>
          </a:p>
          <a:p>
            <a:pPr lvl="1"/>
            <a:r>
              <a:rPr lang="en-US" dirty="0"/>
              <a:t>Ice, slow deep breathing, music, TV, family visits</a:t>
            </a:r>
          </a:p>
          <a:p>
            <a:r>
              <a:rPr lang="en-US" dirty="0"/>
              <a:t>Movement: to help prevent stiffness that can increase the pain</a:t>
            </a:r>
          </a:p>
          <a:p>
            <a:r>
              <a:rPr lang="en-US" dirty="0"/>
              <a:t>Use pain medication or interventions when pain increases</a:t>
            </a:r>
          </a:p>
          <a:p>
            <a:r>
              <a:rPr lang="en-US" dirty="0"/>
              <a:t>Ice and elevate the surgical site</a:t>
            </a:r>
          </a:p>
          <a:p>
            <a:r>
              <a:rPr lang="en-US" dirty="0"/>
              <a:t>If using a game ready or icing machine, program for 30 minutes </a:t>
            </a:r>
          </a:p>
          <a:p>
            <a:pPr marL="457200" lvl="1" indent="0">
              <a:buNone/>
            </a:pPr>
            <a:r>
              <a:rPr lang="en-US" dirty="0"/>
              <a:t>Icing, 30 minutes off, medium compression.</a:t>
            </a:r>
          </a:p>
          <a:p>
            <a:endParaRPr lang="en-US" dirty="0"/>
          </a:p>
          <a:p>
            <a:pPr marL="0" indent="0">
              <a:buNone/>
            </a:pPr>
            <a:endParaRPr lang="en-US" dirty="0"/>
          </a:p>
          <a:p>
            <a:endParaRPr lang="en-US" dirty="0"/>
          </a:p>
        </p:txBody>
      </p:sp>
      <p:pic>
        <p:nvPicPr>
          <p:cNvPr id="4" name="Picture 3"/>
          <p:cNvPicPr>
            <a:picLocks noChangeAspect="1"/>
          </p:cNvPicPr>
          <p:nvPr/>
        </p:nvPicPr>
        <p:blipFill>
          <a:blip r:embed="rId3"/>
          <a:stretch>
            <a:fillRect/>
          </a:stretch>
        </p:blipFill>
        <p:spPr>
          <a:xfrm>
            <a:off x="9983447" y="1227479"/>
            <a:ext cx="1521732" cy="2130425"/>
          </a:xfrm>
          <a:prstGeom prst="rect">
            <a:avLst/>
          </a:prstGeom>
        </p:spPr>
      </p:pic>
      <p:pic>
        <p:nvPicPr>
          <p:cNvPr id="5" name="Picture 4"/>
          <p:cNvPicPr>
            <a:picLocks noChangeAspect="1"/>
          </p:cNvPicPr>
          <p:nvPr/>
        </p:nvPicPr>
        <p:blipFill>
          <a:blip r:embed="rId4"/>
          <a:stretch>
            <a:fillRect/>
          </a:stretch>
        </p:blipFill>
        <p:spPr>
          <a:xfrm>
            <a:off x="10382136" y="4914673"/>
            <a:ext cx="1943327" cy="1943327"/>
          </a:xfrm>
          <a:prstGeom prst="rect">
            <a:avLst/>
          </a:prstGeom>
        </p:spPr>
      </p:pic>
      <p:pic>
        <p:nvPicPr>
          <p:cNvPr id="6" name="Picture 5"/>
          <p:cNvPicPr>
            <a:picLocks noChangeAspect="1"/>
          </p:cNvPicPr>
          <p:nvPr/>
        </p:nvPicPr>
        <p:blipFill>
          <a:blip r:embed="rId5"/>
          <a:stretch>
            <a:fillRect/>
          </a:stretch>
        </p:blipFill>
        <p:spPr>
          <a:xfrm>
            <a:off x="7049778" y="1905341"/>
            <a:ext cx="1727563" cy="1452563"/>
          </a:xfrm>
          <a:prstGeom prst="rect">
            <a:avLst/>
          </a:prstGeom>
        </p:spPr>
      </p:pic>
    </p:spTree>
    <p:extLst>
      <p:ext uri="{BB962C8B-B14F-4D97-AF65-F5344CB8AC3E}">
        <p14:creationId xmlns:p14="http://schemas.microsoft.com/office/powerpoint/2010/main" val="2914591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aCough</a:t>
            </a:r>
            <a:r>
              <a:rPr lang="en-US" dirty="0"/>
              <a:t>: for pneumonia prevention</a:t>
            </a:r>
          </a:p>
        </p:txBody>
      </p:sp>
      <p:sp>
        <p:nvSpPr>
          <p:cNvPr id="3" name="Content Placeholder 2"/>
          <p:cNvSpPr>
            <a:spLocks noGrp="1"/>
          </p:cNvSpPr>
          <p:nvPr>
            <p:ph idx="1"/>
          </p:nvPr>
        </p:nvSpPr>
        <p:spPr/>
        <p:txBody>
          <a:bodyPr/>
          <a:lstStyle/>
          <a:p>
            <a:r>
              <a:rPr lang="en-US" dirty="0"/>
              <a:t>Get active</a:t>
            </a:r>
          </a:p>
          <a:p>
            <a:pPr lvl="1"/>
            <a:r>
              <a:rPr lang="en-US" dirty="0"/>
              <a:t>Improves lung function, pain control, circulation, muscle strength, gut function, mental health</a:t>
            </a:r>
          </a:p>
          <a:p>
            <a:r>
              <a:rPr lang="en-US" dirty="0"/>
              <a:t>Cough: take 3 deep breaths and then cough as you exhale</a:t>
            </a:r>
          </a:p>
          <a:p>
            <a:r>
              <a:rPr lang="en-US" dirty="0"/>
              <a:t>Oral health: toothpaste and mouthwash 2x daily</a:t>
            </a:r>
          </a:p>
          <a:p>
            <a:r>
              <a:rPr lang="en-US" dirty="0"/>
              <a:t>Understand your surgery</a:t>
            </a:r>
          </a:p>
          <a:p>
            <a:r>
              <a:rPr lang="en-US" dirty="0"/>
              <a:t>Get out of bed</a:t>
            </a:r>
          </a:p>
          <a:p>
            <a:r>
              <a:rPr lang="en-US" dirty="0"/>
              <a:t>Head of bed elevated (45 degrees)</a:t>
            </a:r>
          </a:p>
          <a:p>
            <a:endParaRPr lang="en-US" dirty="0"/>
          </a:p>
          <a:p>
            <a:endParaRPr lang="en-US" dirty="0"/>
          </a:p>
        </p:txBody>
      </p:sp>
      <p:pic>
        <p:nvPicPr>
          <p:cNvPr id="4" name="Picture 3"/>
          <p:cNvPicPr>
            <a:picLocks noChangeAspect="1"/>
          </p:cNvPicPr>
          <p:nvPr/>
        </p:nvPicPr>
        <p:blipFill>
          <a:blip r:embed="rId3"/>
          <a:stretch>
            <a:fillRect/>
          </a:stretch>
        </p:blipFill>
        <p:spPr>
          <a:xfrm>
            <a:off x="8600874" y="3641725"/>
            <a:ext cx="3197426" cy="2047875"/>
          </a:xfrm>
          <a:prstGeom prst="rect">
            <a:avLst/>
          </a:prstGeom>
        </p:spPr>
      </p:pic>
    </p:spTree>
    <p:extLst>
      <p:ext uri="{BB962C8B-B14F-4D97-AF65-F5344CB8AC3E}">
        <p14:creationId xmlns:p14="http://schemas.microsoft.com/office/powerpoint/2010/main" val="21020342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do I prevent blood clots? </a:t>
            </a:r>
          </a:p>
        </p:txBody>
      </p:sp>
      <p:sp>
        <p:nvSpPr>
          <p:cNvPr id="3" name="Content Placeholder 2"/>
          <p:cNvSpPr>
            <a:spLocks noGrp="1"/>
          </p:cNvSpPr>
          <p:nvPr>
            <p:ph idx="1"/>
          </p:nvPr>
        </p:nvSpPr>
        <p:spPr/>
        <p:txBody>
          <a:bodyPr>
            <a:normAutofit lnSpcReduction="10000"/>
          </a:bodyPr>
          <a:lstStyle/>
          <a:p>
            <a:r>
              <a:rPr lang="en-US" dirty="0"/>
              <a:t>Aspirin or anticoagulant (blood thinner) to take daily as ordered by the surgeon</a:t>
            </a:r>
          </a:p>
          <a:p>
            <a:r>
              <a:rPr lang="en-US" dirty="0"/>
              <a:t>Ace wrap (Knees)</a:t>
            </a:r>
          </a:p>
          <a:p>
            <a:pPr lvl="1"/>
            <a:r>
              <a:rPr lang="en-US" dirty="0"/>
              <a:t>Wear day and night for the first three days after surgery </a:t>
            </a:r>
          </a:p>
          <a:p>
            <a:pPr lvl="1"/>
            <a:r>
              <a:rPr lang="en-US" dirty="0"/>
              <a:t>Use ace from foot to thigh if have swelling</a:t>
            </a:r>
          </a:p>
          <a:p>
            <a:r>
              <a:rPr lang="en-US" dirty="0"/>
              <a:t>Compression hose may be used on the non surgical leg. </a:t>
            </a:r>
          </a:p>
          <a:p>
            <a:pPr lvl="1"/>
            <a:r>
              <a:rPr lang="en-US" dirty="0"/>
              <a:t>You may use on both legs for swelling</a:t>
            </a:r>
          </a:p>
          <a:p>
            <a:r>
              <a:rPr lang="en-US" dirty="0"/>
              <a:t>Compression devices (at the hospital)</a:t>
            </a:r>
          </a:p>
          <a:p>
            <a:r>
              <a:rPr lang="en-US" dirty="0"/>
              <a:t>Foot pumps and exercises when resting</a:t>
            </a:r>
          </a:p>
          <a:p>
            <a:r>
              <a:rPr lang="en-US" b="1" dirty="0"/>
              <a:t>Move</a:t>
            </a:r>
            <a:r>
              <a:rPr lang="en-US" dirty="0"/>
              <a:t>: walk or use your post operative exercises</a:t>
            </a:r>
          </a:p>
        </p:txBody>
      </p:sp>
      <p:pic>
        <p:nvPicPr>
          <p:cNvPr id="5" name="Picture 4"/>
          <p:cNvPicPr>
            <a:picLocks noChangeAspect="1"/>
          </p:cNvPicPr>
          <p:nvPr/>
        </p:nvPicPr>
        <p:blipFill>
          <a:blip r:embed="rId3"/>
          <a:stretch>
            <a:fillRect/>
          </a:stretch>
        </p:blipFill>
        <p:spPr>
          <a:xfrm>
            <a:off x="9349582" y="4538659"/>
            <a:ext cx="2143125" cy="2143125"/>
          </a:xfrm>
          <a:prstGeom prst="rect">
            <a:avLst/>
          </a:prstGeom>
        </p:spPr>
      </p:pic>
    </p:spTree>
    <p:extLst>
      <p:ext uri="{BB962C8B-B14F-4D97-AF65-F5344CB8AC3E}">
        <p14:creationId xmlns:p14="http://schemas.microsoft.com/office/powerpoint/2010/main" val="4711248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Is there a risk of falling after surgery?</a:t>
            </a:r>
          </a:p>
        </p:txBody>
      </p:sp>
      <p:sp>
        <p:nvSpPr>
          <p:cNvPr id="8" name="Content Placeholder 7"/>
          <p:cNvSpPr>
            <a:spLocks noGrp="1"/>
          </p:cNvSpPr>
          <p:nvPr>
            <p:ph idx="1"/>
          </p:nvPr>
        </p:nvSpPr>
        <p:spPr/>
        <p:txBody>
          <a:bodyPr>
            <a:normAutofit/>
          </a:bodyPr>
          <a:lstStyle/>
          <a:p>
            <a:r>
              <a:rPr lang="en-US" sz="2000" dirty="0"/>
              <a:t>Causes of falls after surgery</a:t>
            </a:r>
          </a:p>
          <a:p>
            <a:pPr lvl="1"/>
            <a:r>
              <a:rPr lang="en-US" sz="2000" dirty="0"/>
              <a:t>Fluid and/or electrolyte imbalance</a:t>
            </a:r>
          </a:p>
          <a:p>
            <a:pPr lvl="1"/>
            <a:r>
              <a:rPr lang="en-US" sz="2000" dirty="0"/>
              <a:t>Muscle weakness</a:t>
            </a:r>
          </a:p>
          <a:p>
            <a:pPr lvl="1"/>
            <a:r>
              <a:rPr lang="en-US" sz="2000" dirty="0"/>
              <a:t>Using stairs that are too steep or narrow or without handrails</a:t>
            </a:r>
          </a:p>
          <a:p>
            <a:pPr lvl="1"/>
            <a:r>
              <a:rPr lang="en-US" sz="2000" dirty="0"/>
              <a:t>Lack of light</a:t>
            </a:r>
          </a:p>
          <a:p>
            <a:pPr lvl="1"/>
            <a:r>
              <a:rPr lang="en-US" sz="2000" dirty="0"/>
              <a:t>Excessive clutter, stray electrical cords, oxygen tubing, throw rugs or pets</a:t>
            </a:r>
          </a:p>
          <a:p>
            <a:pPr lvl="1"/>
            <a:r>
              <a:rPr lang="en-US" sz="2000" dirty="0"/>
              <a:t>Unstable furniture</a:t>
            </a:r>
          </a:p>
          <a:p>
            <a:pPr lvl="1"/>
            <a:r>
              <a:rPr lang="en-US" sz="2000" dirty="0"/>
              <a:t>Uneven surfaces, ice, water</a:t>
            </a:r>
          </a:p>
          <a:p>
            <a:r>
              <a:rPr lang="en-US" sz="2000" dirty="0"/>
              <a:t>Incidence of falls in the first year after a hip replacement is 25-32%</a:t>
            </a:r>
          </a:p>
          <a:p>
            <a:r>
              <a:rPr lang="en-US" sz="2000" dirty="0"/>
              <a:t>50% of falls occur in the bathroom, be sure to have someone help you in the bathroom. Watch for water on the floor.</a:t>
            </a:r>
          </a:p>
          <a:p>
            <a:r>
              <a:rPr lang="en-US" sz="2000" dirty="0"/>
              <a:t>Risk of fracture with falling</a:t>
            </a:r>
          </a:p>
          <a:p>
            <a:pPr marL="0" indent="0">
              <a:buNone/>
            </a:pPr>
            <a:endParaRPr lang="en-US" sz="1400" dirty="0">
              <a:latin typeface="Arial Narrow" panose="020B0606020202030204" pitchFamily="34" charset="0"/>
            </a:endParaRPr>
          </a:p>
        </p:txBody>
      </p:sp>
      <p:pic>
        <p:nvPicPr>
          <p:cNvPr id="5" name="Picture 4"/>
          <p:cNvPicPr>
            <a:picLocks noChangeAspect="1"/>
          </p:cNvPicPr>
          <p:nvPr/>
        </p:nvPicPr>
        <p:blipFill>
          <a:blip r:embed="rId3"/>
          <a:stretch>
            <a:fillRect/>
          </a:stretch>
        </p:blipFill>
        <p:spPr>
          <a:xfrm>
            <a:off x="4587001" y="5346298"/>
            <a:ext cx="1508999" cy="1246299"/>
          </a:xfrm>
          <a:prstGeom prst="rect">
            <a:avLst/>
          </a:prstGeom>
        </p:spPr>
      </p:pic>
      <p:pic>
        <p:nvPicPr>
          <p:cNvPr id="3" name="Picture 2"/>
          <p:cNvPicPr>
            <a:picLocks noChangeAspect="1"/>
          </p:cNvPicPr>
          <p:nvPr/>
        </p:nvPicPr>
        <p:blipFill>
          <a:blip r:embed="rId4"/>
          <a:stretch>
            <a:fillRect/>
          </a:stretch>
        </p:blipFill>
        <p:spPr>
          <a:xfrm>
            <a:off x="8301844" y="1825625"/>
            <a:ext cx="2314575" cy="1981200"/>
          </a:xfrm>
          <a:prstGeom prst="rect">
            <a:avLst/>
          </a:prstGeom>
        </p:spPr>
      </p:pic>
    </p:spTree>
    <p:extLst>
      <p:ext uri="{BB962C8B-B14F-4D97-AF65-F5344CB8AC3E}">
        <p14:creationId xmlns:p14="http://schemas.microsoft.com/office/powerpoint/2010/main" val="65908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do I need to do at home?</a:t>
            </a:r>
          </a:p>
        </p:txBody>
      </p:sp>
      <p:sp>
        <p:nvSpPr>
          <p:cNvPr id="3" name="Content Placeholder 2"/>
          <p:cNvSpPr>
            <a:spLocks noGrp="1"/>
          </p:cNvSpPr>
          <p:nvPr>
            <p:ph idx="1"/>
          </p:nvPr>
        </p:nvSpPr>
        <p:spPr/>
        <p:txBody>
          <a:bodyPr>
            <a:normAutofit lnSpcReduction="10000"/>
          </a:bodyPr>
          <a:lstStyle/>
          <a:p>
            <a:r>
              <a:rPr lang="en-US" dirty="0"/>
              <a:t>PT</a:t>
            </a:r>
          </a:p>
          <a:p>
            <a:r>
              <a:rPr lang="en-US" dirty="0"/>
              <a:t>2 week appointment at WYOS </a:t>
            </a:r>
          </a:p>
          <a:p>
            <a:r>
              <a:rPr lang="en-US" dirty="0"/>
              <a:t>Medication</a:t>
            </a:r>
          </a:p>
          <a:p>
            <a:pPr lvl="1"/>
            <a:r>
              <a:rPr lang="en-US" dirty="0"/>
              <a:t>Pain medication</a:t>
            </a:r>
          </a:p>
          <a:p>
            <a:pPr lvl="1"/>
            <a:r>
              <a:rPr lang="en-US" dirty="0"/>
              <a:t>Anti inflammatory</a:t>
            </a:r>
          </a:p>
          <a:p>
            <a:pPr lvl="1"/>
            <a:r>
              <a:rPr lang="en-US" dirty="0"/>
              <a:t>Aspirin or anticoagulant</a:t>
            </a:r>
          </a:p>
          <a:p>
            <a:pPr lvl="1"/>
            <a:r>
              <a:rPr lang="en-US" dirty="0"/>
              <a:t>Stool softener</a:t>
            </a:r>
          </a:p>
          <a:p>
            <a:r>
              <a:rPr lang="en-US" dirty="0"/>
              <a:t>Call for refills at least 24 hours (before Friday) before needing them.</a:t>
            </a:r>
          </a:p>
          <a:p>
            <a:r>
              <a:rPr lang="en-US" dirty="0"/>
              <a:t>Be active. Walk and do your after surgery exercises. Go to physical therapy. </a:t>
            </a:r>
          </a:p>
        </p:txBody>
      </p:sp>
      <p:pic>
        <p:nvPicPr>
          <p:cNvPr id="4" name="Picture 3"/>
          <p:cNvPicPr>
            <a:picLocks noChangeAspect="1"/>
          </p:cNvPicPr>
          <p:nvPr/>
        </p:nvPicPr>
        <p:blipFill>
          <a:blip r:embed="rId3"/>
          <a:stretch>
            <a:fillRect/>
          </a:stretch>
        </p:blipFill>
        <p:spPr>
          <a:xfrm>
            <a:off x="8645525" y="379338"/>
            <a:ext cx="2920999" cy="2194227"/>
          </a:xfrm>
          <a:prstGeom prst="rect">
            <a:avLst/>
          </a:prstGeom>
        </p:spPr>
      </p:pic>
      <p:pic>
        <p:nvPicPr>
          <p:cNvPr id="5" name="Picture 4"/>
          <p:cNvPicPr>
            <a:picLocks noChangeAspect="1"/>
          </p:cNvPicPr>
          <p:nvPr/>
        </p:nvPicPr>
        <p:blipFill>
          <a:blip r:embed="rId4"/>
          <a:stretch>
            <a:fillRect/>
          </a:stretch>
        </p:blipFill>
        <p:spPr>
          <a:xfrm>
            <a:off x="8688387" y="2831306"/>
            <a:ext cx="1847850" cy="1857375"/>
          </a:xfrm>
          <a:prstGeom prst="rect">
            <a:avLst/>
          </a:prstGeom>
        </p:spPr>
      </p:pic>
    </p:spTree>
    <p:extLst>
      <p:ext uri="{BB962C8B-B14F-4D97-AF65-F5344CB8AC3E}">
        <p14:creationId xmlns:p14="http://schemas.microsoft.com/office/powerpoint/2010/main" val="2489915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How do I prevent falls?</a:t>
            </a:r>
          </a:p>
        </p:txBody>
      </p:sp>
      <p:sp>
        <p:nvSpPr>
          <p:cNvPr id="5" name="Content Placeholder 4"/>
          <p:cNvSpPr>
            <a:spLocks noGrp="1"/>
          </p:cNvSpPr>
          <p:nvPr>
            <p:ph idx="1"/>
          </p:nvPr>
        </p:nvSpPr>
        <p:spPr>
          <a:xfrm>
            <a:off x="838200" y="1782762"/>
            <a:ext cx="10515600" cy="4351338"/>
          </a:xfrm>
        </p:spPr>
        <p:txBody>
          <a:bodyPr/>
          <a:lstStyle/>
          <a:p>
            <a:r>
              <a:rPr lang="en-US" dirty="0"/>
              <a:t>Wear supportive and non slip shoes at all times.</a:t>
            </a:r>
          </a:p>
          <a:p>
            <a:r>
              <a:rPr lang="en-US" dirty="0"/>
              <a:t>Use your walker at all times.</a:t>
            </a:r>
          </a:p>
          <a:p>
            <a:r>
              <a:rPr lang="en-US" dirty="0"/>
              <a:t>Go to PT and do your home exercises.</a:t>
            </a:r>
          </a:p>
          <a:p>
            <a:r>
              <a:rPr lang="en-US" dirty="0"/>
              <a:t>Watch for water in bathroom and kitchen.</a:t>
            </a:r>
          </a:p>
          <a:p>
            <a:r>
              <a:rPr lang="en-US" dirty="0"/>
              <a:t>ASK for help, especially at night.</a:t>
            </a:r>
          </a:p>
          <a:p>
            <a:r>
              <a:rPr lang="en-US" dirty="0"/>
              <a:t>Don’t stand to get dressed.</a:t>
            </a:r>
          </a:p>
          <a:p>
            <a:r>
              <a:rPr lang="en-US" dirty="0"/>
              <a:t>Non slip mat or pad in the shower, keep shower floor clean. </a:t>
            </a:r>
          </a:p>
          <a:p>
            <a:endParaRPr lang="en-US" dirty="0"/>
          </a:p>
        </p:txBody>
      </p:sp>
      <p:pic>
        <p:nvPicPr>
          <p:cNvPr id="6" name="Picture 5"/>
          <p:cNvPicPr>
            <a:picLocks noChangeAspect="1"/>
          </p:cNvPicPr>
          <p:nvPr/>
        </p:nvPicPr>
        <p:blipFill>
          <a:blip r:embed="rId2"/>
          <a:stretch>
            <a:fillRect/>
          </a:stretch>
        </p:blipFill>
        <p:spPr>
          <a:xfrm>
            <a:off x="6341067" y="5444748"/>
            <a:ext cx="2068055" cy="1378703"/>
          </a:xfrm>
          <a:prstGeom prst="rect">
            <a:avLst/>
          </a:prstGeom>
        </p:spPr>
      </p:pic>
      <p:pic>
        <p:nvPicPr>
          <p:cNvPr id="9" name="Picture 8"/>
          <p:cNvPicPr>
            <a:picLocks noChangeAspect="1"/>
          </p:cNvPicPr>
          <p:nvPr/>
        </p:nvPicPr>
        <p:blipFill>
          <a:blip r:embed="rId3"/>
          <a:stretch>
            <a:fillRect/>
          </a:stretch>
        </p:blipFill>
        <p:spPr>
          <a:xfrm>
            <a:off x="8590016" y="1973180"/>
            <a:ext cx="2143125" cy="2143125"/>
          </a:xfrm>
          <a:prstGeom prst="rect">
            <a:avLst/>
          </a:prstGeom>
        </p:spPr>
      </p:pic>
    </p:spTree>
    <p:extLst>
      <p:ext uri="{BB962C8B-B14F-4D97-AF65-F5344CB8AC3E}">
        <p14:creationId xmlns:p14="http://schemas.microsoft.com/office/powerpoint/2010/main" val="156779960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normal after surgery?</a:t>
            </a:r>
          </a:p>
        </p:txBody>
      </p:sp>
      <p:sp>
        <p:nvSpPr>
          <p:cNvPr id="3" name="Content Placeholder 2"/>
          <p:cNvSpPr>
            <a:spLocks noGrp="1"/>
          </p:cNvSpPr>
          <p:nvPr>
            <p:ph idx="1"/>
          </p:nvPr>
        </p:nvSpPr>
        <p:spPr/>
        <p:txBody>
          <a:bodyPr/>
          <a:lstStyle/>
          <a:p>
            <a:r>
              <a:rPr lang="en-US" dirty="0"/>
              <a:t>Pain</a:t>
            </a:r>
          </a:p>
          <a:p>
            <a:r>
              <a:rPr lang="en-US" dirty="0"/>
              <a:t>Swelling</a:t>
            </a:r>
          </a:p>
          <a:p>
            <a:r>
              <a:rPr lang="en-US" dirty="0"/>
              <a:t>Stiffness</a:t>
            </a:r>
          </a:p>
          <a:p>
            <a:r>
              <a:rPr lang="en-US" dirty="0"/>
              <a:t>Bleeding or dried blood on the bandage</a:t>
            </a:r>
          </a:p>
          <a:p>
            <a:r>
              <a:rPr lang="en-US" dirty="0"/>
              <a:t>Bruising</a:t>
            </a:r>
          </a:p>
          <a:p>
            <a:pPr lvl="1"/>
            <a:r>
              <a:rPr lang="en-US" dirty="0"/>
              <a:t>Upper thigh with knee replacement</a:t>
            </a:r>
          </a:p>
          <a:p>
            <a:pPr lvl="1"/>
            <a:r>
              <a:rPr lang="en-US" dirty="0"/>
              <a:t>Bruising moves with gravity</a:t>
            </a:r>
          </a:p>
          <a:p>
            <a:r>
              <a:rPr lang="en-US" dirty="0"/>
              <a:t>Constipation</a:t>
            </a:r>
          </a:p>
          <a:p>
            <a:r>
              <a:rPr lang="en-US" dirty="0"/>
              <a:t>Nausea</a:t>
            </a:r>
          </a:p>
          <a:p>
            <a:endParaRPr lang="en-US" dirty="0"/>
          </a:p>
        </p:txBody>
      </p:sp>
      <p:pic>
        <p:nvPicPr>
          <p:cNvPr id="7" name="Picture 6"/>
          <p:cNvPicPr>
            <a:picLocks noChangeAspect="1"/>
          </p:cNvPicPr>
          <p:nvPr/>
        </p:nvPicPr>
        <p:blipFill>
          <a:blip r:embed="rId3"/>
          <a:stretch>
            <a:fillRect/>
          </a:stretch>
        </p:blipFill>
        <p:spPr>
          <a:xfrm>
            <a:off x="4734592" y="5329345"/>
            <a:ext cx="1718127" cy="1376255"/>
          </a:xfrm>
          <a:prstGeom prst="rect">
            <a:avLst/>
          </a:prstGeom>
        </p:spPr>
      </p:pic>
      <p:pic>
        <p:nvPicPr>
          <p:cNvPr id="1026" name="Picture 2" descr="Right leg a week after knee replacemen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24392" y="1482967"/>
            <a:ext cx="3829408" cy="28720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3507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It is normal to have:</a:t>
            </a:r>
          </a:p>
        </p:txBody>
      </p:sp>
      <p:sp>
        <p:nvSpPr>
          <p:cNvPr id="3" name="Content Placeholder 2"/>
          <p:cNvSpPr>
            <a:spLocks noGrp="1"/>
          </p:cNvSpPr>
          <p:nvPr>
            <p:ph idx="1"/>
          </p:nvPr>
        </p:nvSpPr>
        <p:spPr/>
        <p:txBody>
          <a:bodyPr>
            <a:normAutofit/>
          </a:bodyPr>
          <a:lstStyle/>
          <a:p>
            <a:r>
              <a:rPr lang="en-US" dirty="0"/>
              <a:t>Good days and bad days</a:t>
            </a:r>
          </a:p>
          <a:p>
            <a:r>
              <a:rPr lang="en-US" b="1" dirty="0"/>
              <a:t>Slight</a:t>
            </a:r>
            <a:r>
              <a:rPr lang="en-US" dirty="0"/>
              <a:t> redness and/or heat around the wound</a:t>
            </a:r>
          </a:p>
          <a:p>
            <a:r>
              <a:rPr lang="en-US" dirty="0"/>
              <a:t>Fatigue</a:t>
            </a:r>
          </a:p>
          <a:p>
            <a:r>
              <a:rPr lang="en-US" dirty="0"/>
              <a:t>Frustration </a:t>
            </a:r>
          </a:p>
          <a:p>
            <a:pPr marL="0" indent="0">
              <a:buNone/>
            </a:pPr>
            <a:r>
              <a:rPr lang="en-US" dirty="0"/>
              <a:t>This is a journey.</a:t>
            </a:r>
          </a:p>
          <a:p>
            <a:pPr lvl="1"/>
            <a:r>
              <a:rPr lang="en-US" dirty="0"/>
              <a:t>Rushing is not the answer. The pain is temporary. The end goal is to have relief that lasts a life time</a:t>
            </a:r>
          </a:p>
          <a:p>
            <a:pPr lvl="1"/>
            <a:r>
              <a:rPr lang="en-US" dirty="0"/>
              <a:t>There is a light at the end of the tunnel</a:t>
            </a:r>
          </a:p>
          <a:p>
            <a:pPr lvl="1"/>
            <a:r>
              <a:rPr lang="en-US" dirty="0"/>
              <a:t>Every replacement and every person recovers differently</a:t>
            </a:r>
          </a:p>
          <a:p>
            <a:endParaRPr lang="en-US" dirty="0"/>
          </a:p>
          <a:p>
            <a:endParaRPr lang="en-US" dirty="0"/>
          </a:p>
        </p:txBody>
      </p:sp>
      <p:pic>
        <p:nvPicPr>
          <p:cNvPr id="4" name="Picture 3"/>
          <p:cNvPicPr>
            <a:picLocks noChangeAspect="1"/>
          </p:cNvPicPr>
          <p:nvPr/>
        </p:nvPicPr>
        <p:blipFill>
          <a:blip r:embed="rId3"/>
          <a:stretch>
            <a:fillRect/>
          </a:stretch>
        </p:blipFill>
        <p:spPr>
          <a:xfrm>
            <a:off x="9259842" y="5443538"/>
            <a:ext cx="2093958" cy="1198562"/>
          </a:xfrm>
          <a:prstGeom prst="rect">
            <a:avLst/>
          </a:prstGeom>
        </p:spPr>
      </p:pic>
      <p:pic>
        <p:nvPicPr>
          <p:cNvPr id="5" name="Picture 4"/>
          <p:cNvPicPr>
            <a:picLocks noChangeAspect="1"/>
          </p:cNvPicPr>
          <p:nvPr/>
        </p:nvPicPr>
        <p:blipFill>
          <a:blip r:embed="rId4"/>
          <a:stretch>
            <a:fillRect/>
          </a:stretch>
        </p:blipFill>
        <p:spPr>
          <a:xfrm>
            <a:off x="8356600" y="-320675"/>
            <a:ext cx="2146300" cy="2146300"/>
          </a:xfrm>
          <a:prstGeom prst="rect">
            <a:avLst/>
          </a:prstGeom>
        </p:spPr>
      </p:pic>
    </p:spTree>
    <p:extLst>
      <p:ext uri="{BB962C8B-B14F-4D97-AF65-F5344CB8AC3E}">
        <p14:creationId xmlns:p14="http://schemas.microsoft.com/office/powerpoint/2010/main" val="1252562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are some effects from anesthesia?</a:t>
            </a:r>
          </a:p>
        </p:txBody>
      </p:sp>
      <p:sp>
        <p:nvSpPr>
          <p:cNvPr id="3" name="Content Placeholder 2"/>
          <p:cNvSpPr>
            <a:spLocks noGrp="1"/>
          </p:cNvSpPr>
          <p:nvPr>
            <p:ph idx="1"/>
          </p:nvPr>
        </p:nvSpPr>
        <p:spPr/>
        <p:txBody>
          <a:bodyPr/>
          <a:lstStyle/>
          <a:p>
            <a:r>
              <a:rPr lang="en-US" dirty="0"/>
              <a:t>General anesthesia</a:t>
            </a:r>
          </a:p>
          <a:p>
            <a:pPr lvl="1"/>
            <a:r>
              <a:rPr lang="en-US" dirty="0"/>
              <a:t>Common to have some “brain fogginess”, disorientation,  problems remembering things. Usually goes away in a week or two.</a:t>
            </a:r>
          </a:p>
          <a:p>
            <a:pPr lvl="1"/>
            <a:r>
              <a:rPr lang="en-US" dirty="0"/>
              <a:t>Dry mouth, sore throat, mild hoarseness</a:t>
            </a:r>
          </a:p>
          <a:p>
            <a:pPr lvl="1"/>
            <a:r>
              <a:rPr lang="en-US" dirty="0"/>
              <a:t>Dizziness, shivering, nausea and muscle aches</a:t>
            </a:r>
          </a:p>
          <a:p>
            <a:r>
              <a:rPr lang="en-US" dirty="0"/>
              <a:t>Spinal anesthesia</a:t>
            </a:r>
          </a:p>
          <a:p>
            <a:pPr lvl="1"/>
            <a:r>
              <a:rPr lang="en-US" dirty="0"/>
              <a:t>Temporary loss of sensation or a “pins and needles” sensation</a:t>
            </a:r>
          </a:p>
          <a:p>
            <a:pPr lvl="1"/>
            <a:r>
              <a:rPr lang="en-US" dirty="0"/>
              <a:t>Muscle weakness</a:t>
            </a:r>
          </a:p>
          <a:p>
            <a:pPr lvl="1"/>
            <a:r>
              <a:rPr lang="en-US" dirty="0"/>
              <a:t>Headache</a:t>
            </a:r>
          </a:p>
          <a:p>
            <a:pPr lvl="1"/>
            <a:r>
              <a:rPr lang="en-US" dirty="0"/>
              <a:t>Urinary retention (unable to urinate)</a:t>
            </a:r>
          </a:p>
        </p:txBody>
      </p:sp>
      <p:pic>
        <p:nvPicPr>
          <p:cNvPr id="5" name="Picture 4"/>
          <p:cNvPicPr>
            <a:picLocks noChangeAspect="1"/>
          </p:cNvPicPr>
          <p:nvPr/>
        </p:nvPicPr>
        <p:blipFill>
          <a:blip r:embed="rId2"/>
          <a:stretch>
            <a:fillRect/>
          </a:stretch>
        </p:blipFill>
        <p:spPr>
          <a:xfrm>
            <a:off x="9159030" y="4747810"/>
            <a:ext cx="1993292" cy="1429153"/>
          </a:xfrm>
          <a:prstGeom prst="rect">
            <a:avLst/>
          </a:prstGeom>
        </p:spPr>
      </p:pic>
    </p:spTree>
    <p:extLst>
      <p:ext uri="{BB962C8B-B14F-4D97-AF65-F5344CB8AC3E}">
        <p14:creationId xmlns:p14="http://schemas.microsoft.com/office/powerpoint/2010/main" val="285894935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are some rare complications? </a:t>
            </a:r>
          </a:p>
        </p:txBody>
      </p:sp>
      <p:sp>
        <p:nvSpPr>
          <p:cNvPr id="3" name="Content Placeholder 2"/>
          <p:cNvSpPr>
            <a:spLocks noGrp="1"/>
          </p:cNvSpPr>
          <p:nvPr>
            <p:ph idx="1"/>
          </p:nvPr>
        </p:nvSpPr>
        <p:spPr/>
        <p:txBody>
          <a:bodyPr>
            <a:normAutofit/>
          </a:bodyPr>
          <a:lstStyle/>
          <a:p>
            <a:r>
              <a:rPr lang="en-US" dirty="0"/>
              <a:t>Wound issues</a:t>
            </a:r>
          </a:p>
          <a:p>
            <a:pPr lvl="1"/>
            <a:r>
              <a:rPr lang="en-US" dirty="0"/>
              <a:t>Dehiscence </a:t>
            </a:r>
          </a:p>
          <a:p>
            <a:pPr lvl="1"/>
            <a:r>
              <a:rPr lang="en-US" dirty="0"/>
              <a:t>Stitch abscess</a:t>
            </a:r>
          </a:p>
          <a:p>
            <a:r>
              <a:rPr lang="en-US" dirty="0"/>
              <a:t> Blood clot</a:t>
            </a:r>
          </a:p>
          <a:p>
            <a:r>
              <a:rPr lang="en-US" dirty="0"/>
              <a:t>Severe bleeding</a:t>
            </a:r>
          </a:p>
          <a:p>
            <a:r>
              <a:rPr lang="en-US" dirty="0"/>
              <a:t>Infection</a:t>
            </a:r>
          </a:p>
          <a:p>
            <a:r>
              <a:rPr lang="en-US" dirty="0"/>
              <a:t>Extreme stiffness</a:t>
            </a:r>
          </a:p>
          <a:p>
            <a:r>
              <a:rPr lang="en-US" dirty="0"/>
              <a:t>Nerve injury</a:t>
            </a:r>
          </a:p>
          <a:p>
            <a:r>
              <a:rPr lang="en-US" dirty="0"/>
              <a:t>Prosthetic loosing or dislocation</a:t>
            </a:r>
          </a:p>
        </p:txBody>
      </p:sp>
      <p:pic>
        <p:nvPicPr>
          <p:cNvPr id="5" name="Picture 4"/>
          <p:cNvPicPr>
            <a:picLocks noChangeAspect="1"/>
          </p:cNvPicPr>
          <p:nvPr/>
        </p:nvPicPr>
        <p:blipFill>
          <a:blip r:embed="rId3"/>
          <a:stretch>
            <a:fillRect/>
          </a:stretch>
        </p:blipFill>
        <p:spPr>
          <a:xfrm>
            <a:off x="8225366" y="1825625"/>
            <a:ext cx="2785534" cy="1566863"/>
          </a:xfrm>
          <a:prstGeom prst="rect">
            <a:avLst/>
          </a:prstGeom>
        </p:spPr>
      </p:pic>
      <p:pic>
        <p:nvPicPr>
          <p:cNvPr id="6" name="Picture 5"/>
          <p:cNvPicPr>
            <a:picLocks noChangeAspect="1"/>
          </p:cNvPicPr>
          <p:nvPr/>
        </p:nvPicPr>
        <p:blipFill>
          <a:blip r:embed="rId4"/>
          <a:stretch>
            <a:fillRect/>
          </a:stretch>
        </p:blipFill>
        <p:spPr>
          <a:xfrm>
            <a:off x="5987252" y="3786981"/>
            <a:ext cx="1564485" cy="2154238"/>
          </a:xfrm>
          <a:prstGeom prst="rect">
            <a:avLst/>
          </a:prstGeom>
        </p:spPr>
      </p:pic>
    </p:spTree>
    <p:extLst>
      <p:ext uri="{BB962C8B-B14F-4D97-AF65-F5344CB8AC3E}">
        <p14:creationId xmlns:p14="http://schemas.microsoft.com/office/powerpoint/2010/main" val="16306346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Osteoarthritis</a:t>
            </a:r>
          </a:p>
        </p:txBody>
      </p:sp>
      <p:pic>
        <p:nvPicPr>
          <p:cNvPr id="4" name="Content Placeholder 3"/>
          <p:cNvPicPr>
            <a:picLocks noGrp="1" noChangeAspect="1"/>
          </p:cNvPicPr>
          <p:nvPr>
            <p:ph idx="1"/>
          </p:nvPr>
        </p:nvPicPr>
        <p:blipFill>
          <a:blip r:embed="rId3"/>
          <a:stretch>
            <a:fillRect/>
          </a:stretch>
        </p:blipFill>
        <p:spPr>
          <a:xfrm>
            <a:off x="965629" y="1921669"/>
            <a:ext cx="4818413" cy="3488531"/>
          </a:xfrm>
          <a:prstGeom prst="rect">
            <a:avLst/>
          </a:prstGeom>
        </p:spPr>
      </p:pic>
      <p:pic>
        <p:nvPicPr>
          <p:cNvPr id="5" name="Picture 4"/>
          <p:cNvPicPr>
            <a:picLocks noChangeAspect="1"/>
          </p:cNvPicPr>
          <p:nvPr/>
        </p:nvPicPr>
        <p:blipFill>
          <a:blip r:embed="rId4"/>
          <a:stretch>
            <a:fillRect/>
          </a:stretch>
        </p:blipFill>
        <p:spPr>
          <a:xfrm>
            <a:off x="6557282" y="1921669"/>
            <a:ext cx="4796518" cy="3581400"/>
          </a:xfrm>
          <a:prstGeom prst="rect">
            <a:avLst/>
          </a:prstGeom>
        </p:spPr>
      </p:pic>
    </p:spTree>
    <p:extLst>
      <p:ext uri="{BB962C8B-B14F-4D97-AF65-F5344CB8AC3E}">
        <p14:creationId xmlns:p14="http://schemas.microsoft.com/office/powerpoint/2010/main" val="28101455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do I prevent an infection?</a:t>
            </a:r>
          </a:p>
        </p:txBody>
      </p:sp>
      <p:sp>
        <p:nvSpPr>
          <p:cNvPr id="3" name="Content Placeholder 2"/>
          <p:cNvSpPr>
            <a:spLocks noGrp="1"/>
          </p:cNvSpPr>
          <p:nvPr>
            <p:ph idx="1"/>
          </p:nvPr>
        </p:nvSpPr>
        <p:spPr/>
        <p:txBody>
          <a:bodyPr/>
          <a:lstStyle/>
          <a:p>
            <a:r>
              <a:rPr lang="en-US" dirty="0"/>
              <a:t>Hand washing for you, family and care givers.</a:t>
            </a:r>
          </a:p>
          <a:p>
            <a:r>
              <a:rPr lang="en-US" dirty="0"/>
              <a:t>Do not pick or put your hands on the wound</a:t>
            </a:r>
          </a:p>
          <a:p>
            <a:r>
              <a:rPr lang="en-US" dirty="0"/>
              <a:t>No tub baths, hot tubs, pools. Do not submerge yourself in water</a:t>
            </a:r>
          </a:p>
          <a:p>
            <a:r>
              <a:rPr lang="en-US" dirty="0"/>
              <a:t>Be careful around pets (keep them off the surgical side)</a:t>
            </a:r>
          </a:p>
          <a:p>
            <a:r>
              <a:rPr lang="en-US" dirty="0"/>
              <a:t>Keep the wound clean. Keep dry for showers until instructed that you can shower without covering.</a:t>
            </a:r>
          </a:p>
          <a:p>
            <a:r>
              <a:rPr lang="en-US" dirty="0"/>
              <a:t>Call WYOS or Roxi if you notice redness, drainage, or have fever or chills. </a:t>
            </a:r>
          </a:p>
          <a:p>
            <a:pPr marL="0" indent="0">
              <a:buNone/>
            </a:pPr>
            <a:endParaRPr lang="en-US" dirty="0"/>
          </a:p>
        </p:txBody>
      </p:sp>
      <p:pic>
        <p:nvPicPr>
          <p:cNvPr id="4" name="Picture 3"/>
          <p:cNvPicPr>
            <a:picLocks noChangeAspect="1"/>
          </p:cNvPicPr>
          <p:nvPr/>
        </p:nvPicPr>
        <p:blipFill>
          <a:blip r:embed="rId3"/>
          <a:stretch>
            <a:fillRect/>
          </a:stretch>
        </p:blipFill>
        <p:spPr>
          <a:xfrm>
            <a:off x="9532936" y="0"/>
            <a:ext cx="1470026" cy="1470026"/>
          </a:xfrm>
          <a:prstGeom prst="rect">
            <a:avLst/>
          </a:prstGeom>
        </p:spPr>
      </p:pic>
    </p:spTree>
    <p:extLst>
      <p:ext uri="{BB962C8B-B14F-4D97-AF65-F5344CB8AC3E}">
        <p14:creationId xmlns:p14="http://schemas.microsoft.com/office/powerpoint/2010/main" val="35818314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When and where do I call if I have questions?</a:t>
            </a:r>
          </a:p>
        </p:txBody>
      </p:sp>
      <p:sp>
        <p:nvSpPr>
          <p:cNvPr id="3" name="Content Placeholder 2"/>
          <p:cNvSpPr>
            <a:spLocks noGrp="1"/>
          </p:cNvSpPr>
          <p:nvPr>
            <p:ph idx="1"/>
          </p:nvPr>
        </p:nvSpPr>
        <p:spPr/>
        <p:txBody>
          <a:bodyPr/>
          <a:lstStyle/>
          <a:p>
            <a:r>
              <a:rPr lang="en-US" dirty="0"/>
              <a:t>Your thigh or calf becomes more painful, red and swollen</a:t>
            </a:r>
          </a:p>
          <a:p>
            <a:pPr lvl="1"/>
            <a:r>
              <a:rPr lang="en-US" dirty="0"/>
              <a:t>Pain when you flex your ankle</a:t>
            </a:r>
          </a:p>
          <a:p>
            <a:r>
              <a:rPr lang="en-US" dirty="0"/>
              <a:t>Your incision has increased drainage, getting more red or is opening up</a:t>
            </a:r>
          </a:p>
          <a:p>
            <a:r>
              <a:rPr lang="en-US" dirty="0"/>
              <a:t>You develop a fever over 101° F or persistent low grade fevers</a:t>
            </a:r>
          </a:p>
          <a:p>
            <a:r>
              <a:rPr lang="en-US" dirty="0"/>
              <a:t>After hours, call the ER and they will have your surgeon call you back</a:t>
            </a:r>
          </a:p>
          <a:p>
            <a:r>
              <a:rPr lang="en-US" dirty="0"/>
              <a:t>If you have chest pain, shortness of breath or difficulty breathing, </a:t>
            </a:r>
            <a:r>
              <a:rPr lang="en-US" b="1" dirty="0"/>
              <a:t>call 911 or go immediately to the ER</a:t>
            </a:r>
            <a:endParaRPr lang="en-US" dirty="0"/>
          </a:p>
          <a:p>
            <a:r>
              <a:rPr lang="en-US" dirty="0"/>
              <a:t>Call WYOS at 307-686-1413 or Roxi at 307-688-8674</a:t>
            </a:r>
          </a:p>
          <a:p>
            <a:endParaRPr lang="en-US" dirty="0"/>
          </a:p>
        </p:txBody>
      </p:sp>
      <p:pic>
        <p:nvPicPr>
          <p:cNvPr id="4" name="Picture 3"/>
          <p:cNvPicPr>
            <a:picLocks noChangeAspect="1"/>
          </p:cNvPicPr>
          <p:nvPr/>
        </p:nvPicPr>
        <p:blipFill>
          <a:blip r:embed="rId3"/>
          <a:stretch>
            <a:fillRect/>
          </a:stretch>
        </p:blipFill>
        <p:spPr>
          <a:xfrm>
            <a:off x="10604500" y="5448302"/>
            <a:ext cx="995362" cy="995362"/>
          </a:xfrm>
          <a:prstGeom prst="rect">
            <a:avLst/>
          </a:prstGeom>
        </p:spPr>
      </p:pic>
      <p:pic>
        <p:nvPicPr>
          <p:cNvPr id="5" name="Picture 4"/>
          <p:cNvPicPr>
            <a:picLocks noChangeAspect="1"/>
          </p:cNvPicPr>
          <p:nvPr/>
        </p:nvPicPr>
        <p:blipFill>
          <a:blip r:embed="rId4"/>
          <a:stretch>
            <a:fillRect/>
          </a:stretch>
        </p:blipFill>
        <p:spPr>
          <a:xfrm>
            <a:off x="0" y="4534695"/>
            <a:ext cx="913606" cy="913606"/>
          </a:xfrm>
          <a:prstGeom prst="rect">
            <a:avLst/>
          </a:prstGeom>
        </p:spPr>
      </p:pic>
    </p:spTree>
    <p:extLst>
      <p:ext uri="{BB962C8B-B14F-4D97-AF65-F5344CB8AC3E}">
        <p14:creationId xmlns:p14="http://schemas.microsoft.com/office/powerpoint/2010/main" val="15777265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Frustrated? Unhappy? Fearful?</a:t>
            </a:r>
          </a:p>
        </p:txBody>
      </p:sp>
      <p:sp>
        <p:nvSpPr>
          <p:cNvPr id="3" name="Content Placeholder 2"/>
          <p:cNvSpPr>
            <a:spLocks noGrp="1"/>
          </p:cNvSpPr>
          <p:nvPr>
            <p:ph idx="1"/>
          </p:nvPr>
        </p:nvSpPr>
        <p:spPr/>
        <p:txBody>
          <a:bodyPr>
            <a:normAutofit fontScale="70000" lnSpcReduction="20000"/>
          </a:bodyPr>
          <a:lstStyle/>
          <a:p>
            <a:r>
              <a:rPr lang="en-US" b="1" dirty="0"/>
              <a:t>Please remain realistic during your recovery </a:t>
            </a:r>
            <a:endParaRPr lang="en-US" sz="1600" dirty="0"/>
          </a:p>
          <a:p>
            <a:pPr lvl="0"/>
            <a:r>
              <a:rPr lang="en-US" dirty="0"/>
              <a:t>Do not set yourself up for disappointment as this is a long process</a:t>
            </a:r>
            <a:endParaRPr lang="en-US" sz="1600" dirty="0"/>
          </a:p>
          <a:p>
            <a:pPr lvl="0"/>
            <a:r>
              <a:rPr lang="en-US" dirty="0"/>
              <a:t>The pain can be intense initially</a:t>
            </a:r>
            <a:endParaRPr lang="en-US" sz="1600" dirty="0"/>
          </a:p>
          <a:p>
            <a:pPr lvl="0"/>
            <a:r>
              <a:rPr lang="en-US" dirty="0"/>
              <a:t>Make sure you have a coach, such as a family member or friend, who will be with you throughout your surgical experience</a:t>
            </a:r>
            <a:endParaRPr lang="en-US" sz="1400" dirty="0"/>
          </a:p>
          <a:p>
            <a:pPr lvl="0"/>
            <a:r>
              <a:rPr lang="en-US" dirty="0"/>
              <a:t>Recovery is a day to day process. Some days are better than others.</a:t>
            </a:r>
            <a:endParaRPr lang="en-US" sz="1600" dirty="0"/>
          </a:p>
          <a:p>
            <a:pPr lvl="0"/>
            <a:r>
              <a:rPr lang="en-US" dirty="0"/>
              <a:t>Recovery takes dedication</a:t>
            </a:r>
            <a:endParaRPr lang="en-US" sz="1600" dirty="0"/>
          </a:p>
          <a:p>
            <a:pPr lvl="0"/>
            <a:r>
              <a:rPr lang="en-US" dirty="0"/>
              <a:t>Slowly you will find daily activities are getting easier</a:t>
            </a:r>
            <a:endParaRPr lang="en-US" sz="1600" dirty="0"/>
          </a:p>
          <a:p>
            <a:pPr lvl="0"/>
            <a:r>
              <a:rPr lang="en-US" dirty="0"/>
              <a:t>Everyone heals and recovers differently</a:t>
            </a:r>
            <a:endParaRPr lang="en-US" sz="1600" dirty="0"/>
          </a:p>
          <a:p>
            <a:pPr lvl="0"/>
            <a:r>
              <a:rPr lang="en-US" dirty="0"/>
              <a:t>It is normal to feel anxious, depressed, frustrated, angry and fearful throughout the healing process. Talk about it and express your frustration. </a:t>
            </a:r>
            <a:endParaRPr lang="en-US" sz="1600" dirty="0"/>
          </a:p>
          <a:p>
            <a:pPr lvl="0"/>
            <a:r>
              <a:rPr lang="en-US" dirty="0"/>
              <a:t>You will have to rely on others for a time, which can be stressful for you and for the care giver. Find times for each of you to take a break. </a:t>
            </a:r>
            <a:endParaRPr lang="en-US" sz="1600" dirty="0"/>
          </a:p>
          <a:p>
            <a:r>
              <a:rPr lang="en-US" dirty="0"/>
              <a:t>Please call us if you need to talk about the recovery process</a:t>
            </a:r>
          </a:p>
        </p:txBody>
      </p:sp>
      <p:pic>
        <p:nvPicPr>
          <p:cNvPr id="1026" name="Picture 2" descr="Emoticon cute line art and flat color Vector illustration of a cute and colorful emoticon in line art style and flat design and colors. Perfect for design projects and social media, as well as mobile apps, online messaging apps and also as stickers for online chatting. frustration stock illustration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259887" y="531813"/>
            <a:ext cx="1944688" cy="19446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8612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Contact names and phone numbers</a:t>
            </a:r>
          </a:p>
        </p:txBody>
      </p:sp>
      <p:sp>
        <p:nvSpPr>
          <p:cNvPr id="3" name="Content Placeholder 2"/>
          <p:cNvSpPr>
            <a:spLocks noGrp="1"/>
          </p:cNvSpPr>
          <p:nvPr>
            <p:ph idx="1"/>
          </p:nvPr>
        </p:nvSpPr>
        <p:spPr/>
        <p:txBody>
          <a:bodyPr/>
          <a:lstStyle/>
          <a:p>
            <a:r>
              <a:rPr lang="en-US" dirty="0"/>
              <a:t>Roxi Peters: 307-688-8674 or WYOS 307-686-1413</a:t>
            </a:r>
          </a:p>
          <a:p>
            <a:r>
              <a:rPr lang="en-US" dirty="0"/>
              <a:t>Becki Peterson: 307-688-8661</a:t>
            </a:r>
          </a:p>
          <a:p>
            <a:r>
              <a:rPr lang="en-US" dirty="0"/>
              <a:t>Pre anesthesia (hospital): 688-1825</a:t>
            </a:r>
          </a:p>
          <a:p>
            <a:r>
              <a:rPr lang="en-US" dirty="0"/>
              <a:t>Surgery center: 696-5643</a:t>
            </a:r>
          </a:p>
          <a:p>
            <a:r>
              <a:rPr lang="en-US" dirty="0"/>
              <a:t>Care Management: 699-3030</a:t>
            </a:r>
          </a:p>
          <a:p>
            <a:pPr marL="0" indent="0">
              <a:buNone/>
            </a:pPr>
            <a:endParaRPr lang="en-US" dirty="0"/>
          </a:p>
        </p:txBody>
      </p:sp>
      <p:pic>
        <p:nvPicPr>
          <p:cNvPr id="4" name="Picture 3"/>
          <p:cNvPicPr>
            <a:picLocks noChangeAspect="1"/>
          </p:cNvPicPr>
          <p:nvPr/>
        </p:nvPicPr>
        <p:blipFill>
          <a:blip r:embed="rId3"/>
          <a:stretch>
            <a:fillRect/>
          </a:stretch>
        </p:blipFill>
        <p:spPr>
          <a:xfrm>
            <a:off x="8647112" y="3306762"/>
            <a:ext cx="2238375" cy="2047875"/>
          </a:xfrm>
          <a:prstGeom prst="rect">
            <a:avLst/>
          </a:prstGeom>
        </p:spPr>
      </p:pic>
    </p:spTree>
    <p:extLst>
      <p:ext uri="{BB962C8B-B14F-4D97-AF65-F5344CB8AC3E}">
        <p14:creationId xmlns:p14="http://schemas.microsoft.com/office/powerpoint/2010/main" val="34619269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Outside sources</a:t>
            </a:r>
          </a:p>
        </p:txBody>
      </p:sp>
      <p:sp>
        <p:nvSpPr>
          <p:cNvPr id="3" name="Content Placeholder 2"/>
          <p:cNvSpPr>
            <a:spLocks noGrp="1"/>
          </p:cNvSpPr>
          <p:nvPr>
            <p:ph idx="1"/>
          </p:nvPr>
        </p:nvSpPr>
        <p:spPr/>
        <p:txBody>
          <a:bodyPr/>
          <a:lstStyle/>
          <a:p>
            <a:r>
              <a:rPr lang="en-US" dirty="0"/>
              <a:t>American Association of Hip and Knee Surgeons: AAHKS</a:t>
            </a:r>
          </a:p>
          <a:p>
            <a:pPr lvl="1"/>
            <a:r>
              <a:rPr lang="en-US" dirty="0">
                <a:hlinkClick r:id="rId3"/>
              </a:rPr>
              <a:t>https://hipknee.aahks.org/</a:t>
            </a:r>
            <a:endParaRPr lang="en-US" dirty="0"/>
          </a:p>
          <a:p>
            <a:pPr lvl="1"/>
            <a:r>
              <a:rPr lang="en-US" dirty="0"/>
              <a:t>Up to date and extensive articles about hip and knee replacement, preparing for surgery, your health, exercises, after surgery, non surgery options, podcasts, material in Spanish, and testimonials</a:t>
            </a:r>
          </a:p>
          <a:p>
            <a:r>
              <a:rPr lang="en-US" dirty="0"/>
              <a:t>American Academy of </a:t>
            </a:r>
            <a:r>
              <a:rPr lang="en-US" dirty="0" err="1"/>
              <a:t>Orthopaedic</a:t>
            </a:r>
            <a:r>
              <a:rPr lang="en-US" dirty="0"/>
              <a:t> Surgeons: AAOS</a:t>
            </a:r>
          </a:p>
          <a:p>
            <a:pPr lvl="1"/>
            <a:r>
              <a:rPr lang="en-US" dirty="0">
                <a:hlinkClick r:id="rId4"/>
              </a:rPr>
              <a:t>https://orthoinfo.org/</a:t>
            </a:r>
            <a:endParaRPr lang="en-US" dirty="0"/>
          </a:p>
          <a:p>
            <a:r>
              <a:rPr lang="en-US" dirty="0"/>
              <a:t>Zimmer Biomet</a:t>
            </a:r>
          </a:p>
          <a:p>
            <a:pPr lvl="1"/>
            <a:r>
              <a:rPr lang="en-US" u="sng" dirty="0">
                <a:solidFill>
                  <a:srgbClr val="0070C0"/>
                </a:solidFill>
              </a:rPr>
              <a:t>https://www.zimmerbiomet.com/en/patients-caregivers.html</a:t>
            </a:r>
          </a:p>
          <a:p>
            <a:endParaRPr lang="en-US" dirty="0"/>
          </a:p>
          <a:p>
            <a:endParaRPr lang="en-US" dirty="0"/>
          </a:p>
          <a:p>
            <a:pPr lvl="1"/>
            <a:endParaRPr lang="en-US" b="1" dirty="0"/>
          </a:p>
        </p:txBody>
      </p:sp>
      <p:sp>
        <p:nvSpPr>
          <p:cNvPr id="4" name="Rectangle 1"/>
          <p:cNvSpPr>
            <a:spLocks noChangeArrowheads="1"/>
          </p:cNvSpPr>
          <p:nvPr/>
        </p:nvSpPr>
        <p:spPr bwMode="auto">
          <a:xfrm>
            <a:off x="0" y="-215443"/>
            <a:ext cx="44884" cy="430887"/>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Char char="•"/>
              <a:tabLst/>
            </a:pPr>
            <a:br>
              <a:rPr kumimoji="0" lang="en-US" altLang="en-US" sz="1000" b="1" i="0" u="none" strike="noStrike" cap="none" normalizeH="0" baseline="0" dirty="0">
                <a:ln>
                  <a:noFill/>
                </a:ln>
                <a:solidFill>
                  <a:srgbClr val="666666"/>
                </a:solidFill>
                <a:effectLst/>
                <a:latin typeface="Open Sans"/>
                <a:hlinkClick r:id="rId5"/>
              </a:rPr>
            </a:b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976616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Shoulder Osteoarthritis</a:t>
            </a:r>
          </a:p>
        </p:txBody>
      </p:sp>
      <p:pic>
        <p:nvPicPr>
          <p:cNvPr id="1026" name="Picture 2" descr="Shoulder Arthritis (Glenohumeral Arthritis) | Frisco, TX | Orthopedic  Surgeon"/>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518195" y="1863725"/>
            <a:ext cx="4419010"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81079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p:cNvSpPr>
            <a:spLocks noGrp="1"/>
          </p:cNvSpPr>
          <p:nvPr>
            <p:ph type="title"/>
          </p:nvPr>
        </p:nvSpPr>
        <p:spPr>
          <a:xfrm>
            <a:off x="839788" y="457200"/>
            <a:ext cx="3932237" cy="530225"/>
          </a:xfrm>
        </p:spPr>
        <p:txBody>
          <a:bodyPr>
            <a:normAutofit fontScale="90000"/>
          </a:bodyPr>
          <a:lstStyle/>
          <a:p>
            <a:r>
              <a:rPr lang="en-US" dirty="0"/>
              <a:t>Joint Replacement</a:t>
            </a:r>
          </a:p>
        </p:txBody>
      </p:sp>
      <p:sp>
        <p:nvSpPr>
          <p:cNvPr id="18" name="Picture Placeholder 15"/>
          <p:cNvSpPr txBox="1">
            <a:spLocks/>
          </p:cNvSpPr>
          <p:nvPr/>
        </p:nvSpPr>
        <p:spPr>
          <a:xfrm>
            <a:off x="5335588" y="1139825"/>
            <a:ext cx="6172200" cy="4873625"/>
          </a:xfrm>
          <a:prstGeom prst="rect">
            <a:avLst/>
          </a:prstGeom>
        </p:spPr>
      </p:sp>
      <p:sp>
        <p:nvSpPr>
          <p:cNvPr id="19" name="Picture Placeholder 15"/>
          <p:cNvSpPr txBox="1">
            <a:spLocks/>
          </p:cNvSpPr>
          <p:nvPr/>
        </p:nvSpPr>
        <p:spPr>
          <a:xfrm>
            <a:off x="5335588" y="1139825"/>
            <a:ext cx="6172200" cy="4873625"/>
          </a:xfrm>
          <a:prstGeom prst="rect">
            <a:avLst/>
          </a:prstGeom>
        </p:spPr>
      </p:sp>
      <p:pic>
        <p:nvPicPr>
          <p:cNvPr id="20" name="Picture 19"/>
          <p:cNvPicPr>
            <a:picLocks noChangeAspect="1"/>
          </p:cNvPicPr>
          <p:nvPr/>
        </p:nvPicPr>
        <p:blipFill>
          <a:blip r:embed="rId3"/>
          <a:stretch>
            <a:fillRect/>
          </a:stretch>
        </p:blipFill>
        <p:spPr>
          <a:xfrm>
            <a:off x="1229504" y="1410261"/>
            <a:ext cx="3629079" cy="2022475"/>
          </a:xfrm>
          <a:prstGeom prst="rect">
            <a:avLst/>
          </a:prstGeom>
        </p:spPr>
      </p:pic>
      <p:pic>
        <p:nvPicPr>
          <p:cNvPr id="21" name="Picture 20"/>
          <p:cNvPicPr>
            <a:picLocks noChangeAspect="1"/>
          </p:cNvPicPr>
          <p:nvPr/>
        </p:nvPicPr>
        <p:blipFill>
          <a:blip r:embed="rId4"/>
          <a:stretch>
            <a:fillRect/>
          </a:stretch>
        </p:blipFill>
        <p:spPr>
          <a:xfrm>
            <a:off x="8587208" y="2184400"/>
            <a:ext cx="2489413" cy="2496672"/>
          </a:xfrm>
          <a:prstGeom prst="rect">
            <a:avLst/>
          </a:prstGeom>
        </p:spPr>
      </p:pic>
      <p:pic>
        <p:nvPicPr>
          <p:cNvPr id="22" name="Picture 21"/>
          <p:cNvPicPr>
            <a:picLocks noChangeAspect="1"/>
          </p:cNvPicPr>
          <p:nvPr/>
        </p:nvPicPr>
        <p:blipFill>
          <a:blip r:embed="rId5"/>
          <a:stretch>
            <a:fillRect/>
          </a:stretch>
        </p:blipFill>
        <p:spPr>
          <a:xfrm>
            <a:off x="3258500" y="3882369"/>
            <a:ext cx="3094457" cy="2711450"/>
          </a:xfrm>
          <a:prstGeom prst="rect">
            <a:avLst/>
          </a:prstGeom>
        </p:spPr>
      </p:pic>
      <p:pic>
        <p:nvPicPr>
          <p:cNvPr id="1026" name="Picture 2" descr="Posterior Hip Replacement Glen Ridge, Essex County | Hip Replacement  Surgeon Rockland County NJ"/>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78445" y="350152"/>
            <a:ext cx="1318494" cy="1274545"/>
          </a:xfrm>
          <a:prstGeom prst="rect">
            <a:avLst/>
          </a:prstGeom>
          <a:noFill/>
          <a:extLst>
            <a:ext uri="{909E8E84-426E-40DD-AFC4-6F175D3DCCD1}">
              <a14:hiddenFill xmlns:a14="http://schemas.microsoft.com/office/drawing/2010/main">
                <a:solidFill>
                  <a:srgbClr val="FFFFFF"/>
                </a:solidFill>
              </a14:hiddenFill>
            </a:ext>
          </a:extLst>
        </p:spPr>
      </p:pic>
      <p:sp>
        <p:nvSpPr>
          <p:cNvPr id="3" name="Text Placeholder 2"/>
          <p:cNvSpPr>
            <a:spLocks noGrp="1"/>
          </p:cNvSpPr>
          <p:nvPr>
            <p:ph type="body" sz="half" idx="2"/>
          </p:nvPr>
        </p:nvSpPr>
        <p:spPr>
          <a:xfrm>
            <a:off x="4682761" y="5823268"/>
            <a:ext cx="89264" cy="45719"/>
          </a:xfrm>
        </p:spPr>
        <p:txBody>
          <a:bodyPr>
            <a:normAutofit fontScale="25000" lnSpcReduction="20000"/>
          </a:bodyPr>
          <a:lstStyle/>
          <a:p>
            <a:endParaRPr lang="en-US" dirty="0"/>
          </a:p>
        </p:txBody>
      </p:sp>
      <p:pic>
        <p:nvPicPr>
          <p:cNvPr id="5" name="Picture 4"/>
          <p:cNvPicPr>
            <a:picLocks noChangeAspect="1"/>
          </p:cNvPicPr>
          <p:nvPr/>
        </p:nvPicPr>
        <p:blipFill>
          <a:blip r:embed="rId7"/>
          <a:stretch>
            <a:fillRect/>
          </a:stretch>
        </p:blipFill>
        <p:spPr>
          <a:xfrm>
            <a:off x="7190737" y="4919948"/>
            <a:ext cx="1809075" cy="1361547"/>
          </a:xfrm>
          <a:prstGeom prst="rect">
            <a:avLst/>
          </a:prstGeom>
        </p:spPr>
      </p:pic>
      <p:pic>
        <p:nvPicPr>
          <p:cNvPr id="2" name="Picture 2" descr="Posterior Hip Replacement | Book a Consultation"/>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935671" y="1013295"/>
            <a:ext cx="1880630" cy="12976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3505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Total Shoulder Replacement</a:t>
            </a:r>
          </a:p>
        </p:txBody>
      </p:sp>
      <p:sp>
        <p:nvSpPr>
          <p:cNvPr id="6" name="Text Placeholder 5"/>
          <p:cNvSpPr>
            <a:spLocks noGrp="1"/>
          </p:cNvSpPr>
          <p:nvPr>
            <p:ph type="body" idx="1"/>
          </p:nvPr>
        </p:nvSpPr>
        <p:spPr/>
        <p:txBody>
          <a:bodyPr/>
          <a:lstStyle/>
          <a:p>
            <a:r>
              <a:rPr lang="en-US" dirty="0"/>
              <a:t>Total Shoulder Replacement</a:t>
            </a:r>
          </a:p>
        </p:txBody>
      </p:sp>
      <p:pic>
        <p:nvPicPr>
          <p:cNvPr id="10" name="Content Placeholder 9"/>
          <p:cNvPicPr>
            <a:picLocks noGrp="1" noChangeAspect="1"/>
          </p:cNvPicPr>
          <p:nvPr>
            <p:ph sz="half" idx="2"/>
          </p:nvPr>
        </p:nvPicPr>
        <p:blipFill>
          <a:blip r:embed="rId3"/>
          <a:stretch>
            <a:fillRect/>
          </a:stretch>
        </p:blipFill>
        <p:spPr>
          <a:xfrm>
            <a:off x="7087181" y="2216150"/>
            <a:ext cx="2819826" cy="3982640"/>
          </a:xfrm>
          <a:prstGeom prst="rect">
            <a:avLst/>
          </a:prstGeom>
        </p:spPr>
      </p:pic>
      <p:sp>
        <p:nvSpPr>
          <p:cNvPr id="8" name="Text Placeholder 7"/>
          <p:cNvSpPr>
            <a:spLocks noGrp="1"/>
          </p:cNvSpPr>
          <p:nvPr>
            <p:ph type="body" sz="quarter" idx="3"/>
          </p:nvPr>
        </p:nvSpPr>
        <p:spPr/>
        <p:txBody>
          <a:bodyPr/>
          <a:lstStyle/>
          <a:p>
            <a:r>
              <a:rPr lang="en-US" dirty="0"/>
              <a:t>Reverse Total Shoulder Replacement</a:t>
            </a:r>
          </a:p>
        </p:txBody>
      </p:sp>
      <p:pic>
        <p:nvPicPr>
          <p:cNvPr id="11" name="Content Placeholder 10"/>
          <p:cNvPicPr>
            <a:picLocks noGrp="1" noChangeAspect="1"/>
          </p:cNvPicPr>
          <p:nvPr>
            <p:ph sz="quarter" idx="4"/>
          </p:nvPr>
        </p:nvPicPr>
        <p:blipFill>
          <a:blip r:embed="rId4"/>
          <a:stretch>
            <a:fillRect/>
          </a:stretch>
        </p:blipFill>
        <p:spPr>
          <a:xfrm>
            <a:off x="1308795" y="2505075"/>
            <a:ext cx="2934593" cy="3795407"/>
          </a:xfrm>
          <a:prstGeom prst="rect">
            <a:avLst/>
          </a:prstGeom>
        </p:spPr>
      </p:pic>
      <p:pic>
        <p:nvPicPr>
          <p:cNvPr id="2" name="Picture 1"/>
          <p:cNvPicPr>
            <a:picLocks noChangeAspect="1"/>
          </p:cNvPicPr>
          <p:nvPr/>
        </p:nvPicPr>
        <p:blipFill>
          <a:blip r:embed="rId5"/>
          <a:stretch>
            <a:fillRect/>
          </a:stretch>
        </p:blipFill>
        <p:spPr>
          <a:xfrm>
            <a:off x="4213761" y="4150356"/>
            <a:ext cx="1883827" cy="2048434"/>
          </a:xfrm>
          <a:prstGeom prst="rect">
            <a:avLst/>
          </a:prstGeom>
        </p:spPr>
      </p:pic>
    </p:spTree>
    <p:extLst>
      <p:ext uri="{BB962C8B-B14F-4D97-AF65-F5344CB8AC3E}">
        <p14:creationId xmlns:p14="http://schemas.microsoft.com/office/powerpoint/2010/main" val="38777438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850" y="90637"/>
            <a:ext cx="10515600" cy="1325563"/>
          </a:xfrm>
        </p:spPr>
        <p:txBody>
          <a:bodyPr/>
          <a:lstStyle/>
          <a:p>
            <a:r>
              <a:rPr lang="en-US" dirty="0"/>
              <a:t>What do I need to do now?</a:t>
            </a:r>
          </a:p>
        </p:txBody>
      </p:sp>
      <p:sp>
        <p:nvSpPr>
          <p:cNvPr id="3" name="Content Placeholder 2"/>
          <p:cNvSpPr>
            <a:spLocks noGrp="1"/>
          </p:cNvSpPr>
          <p:nvPr>
            <p:ph idx="1"/>
          </p:nvPr>
        </p:nvSpPr>
        <p:spPr>
          <a:xfrm>
            <a:off x="722582" y="1416200"/>
            <a:ext cx="10718800" cy="4411663"/>
          </a:xfrm>
        </p:spPr>
        <p:txBody>
          <a:bodyPr>
            <a:normAutofit fontScale="85000" lnSpcReduction="20000"/>
          </a:bodyPr>
          <a:lstStyle/>
          <a:p>
            <a:pPr>
              <a:buFont typeface="Wingdings" panose="05000000000000000000" pitchFamily="2" charset="2"/>
              <a:buChar char="q"/>
            </a:pPr>
            <a:r>
              <a:rPr lang="en-US" dirty="0"/>
              <a:t> Stop smoking</a:t>
            </a:r>
          </a:p>
          <a:p>
            <a:pPr>
              <a:buFont typeface="Wingdings" panose="05000000000000000000" pitchFamily="2" charset="2"/>
              <a:buChar char="q"/>
            </a:pPr>
            <a:r>
              <a:rPr lang="en-US" dirty="0"/>
              <a:t> Stop illicit drugs, marijuana or CBD products, including </a:t>
            </a:r>
            <a:r>
              <a:rPr lang="en-US" dirty="0" err="1"/>
              <a:t>Kratom</a:t>
            </a:r>
            <a:endParaRPr lang="en-US" dirty="0"/>
          </a:p>
          <a:p>
            <a:pPr>
              <a:buFont typeface="Wingdings" panose="05000000000000000000" pitchFamily="2" charset="2"/>
              <a:buChar char="q"/>
            </a:pPr>
            <a:r>
              <a:rPr lang="en-US" dirty="0"/>
              <a:t> Start walking or exercising</a:t>
            </a:r>
          </a:p>
          <a:p>
            <a:pPr>
              <a:buFont typeface="Wingdings" panose="05000000000000000000" pitchFamily="2" charset="2"/>
              <a:buChar char="q"/>
            </a:pPr>
            <a:r>
              <a:rPr lang="en-US" dirty="0"/>
              <a:t> Get your diabetes under control</a:t>
            </a:r>
          </a:p>
          <a:p>
            <a:pPr>
              <a:buFont typeface="Wingdings" panose="05000000000000000000" pitchFamily="2" charset="2"/>
              <a:buChar char="q"/>
            </a:pPr>
            <a:r>
              <a:rPr lang="en-US" dirty="0"/>
              <a:t> Get your sleep apnea treated</a:t>
            </a:r>
          </a:p>
          <a:p>
            <a:pPr>
              <a:buFont typeface="Wingdings" panose="05000000000000000000" pitchFamily="2" charset="2"/>
              <a:buChar char="q"/>
            </a:pPr>
            <a:r>
              <a:rPr lang="en-US" dirty="0"/>
              <a:t> Get dental work done 6 weeks prior to surgery</a:t>
            </a:r>
          </a:p>
          <a:p>
            <a:pPr>
              <a:buFont typeface="Wingdings" panose="05000000000000000000" pitchFamily="2" charset="2"/>
              <a:buChar char="q"/>
            </a:pPr>
            <a:r>
              <a:rPr lang="en-US" dirty="0"/>
              <a:t> Improve your nutrition</a:t>
            </a:r>
          </a:p>
          <a:p>
            <a:pPr>
              <a:buFont typeface="Wingdings" panose="05000000000000000000" pitchFamily="2" charset="2"/>
              <a:buChar char="q"/>
            </a:pPr>
            <a:r>
              <a:rPr lang="en-US" dirty="0"/>
              <a:t> Avoid and watch for any skin sores or rashes</a:t>
            </a:r>
          </a:p>
          <a:p>
            <a:pPr>
              <a:buFont typeface="Wingdings" panose="05000000000000000000" pitchFamily="2" charset="2"/>
              <a:buChar char="q"/>
            </a:pPr>
            <a:r>
              <a:rPr lang="en-US" dirty="0"/>
              <a:t> CT for the shoulder replacement</a:t>
            </a:r>
          </a:p>
          <a:p>
            <a:pPr>
              <a:buFont typeface="Wingdings" panose="05000000000000000000" pitchFamily="2" charset="2"/>
              <a:buChar char="q"/>
            </a:pPr>
            <a:r>
              <a:rPr lang="en-US" dirty="0"/>
              <a:t> Start thinking about plans for care after surgery</a:t>
            </a:r>
          </a:p>
          <a:p>
            <a:pPr lvl="2"/>
            <a:r>
              <a:rPr lang="en-US" dirty="0"/>
              <a:t>Rehab</a:t>
            </a:r>
          </a:p>
          <a:p>
            <a:pPr lvl="2"/>
            <a:r>
              <a:rPr lang="en-US" dirty="0"/>
              <a:t>Who will care for you after surgery</a:t>
            </a:r>
          </a:p>
          <a:p>
            <a:pPr lvl="1"/>
            <a:endParaRPr lang="en-US" dirty="0"/>
          </a:p>
          <a:p>
            <a:pPr lvl="1"/>
            <a:endParaRPr lang="en-US" dirty="0"/>
          </a:p>
        </p:txBody>
      </p:sp>
      <p:pic>
        <p:nvPicPr>
          <p:cNvPr id="4" name="Picture 3"/>
          <p:cNvPicPr>
            <a:picLocks noChangeAspect="1"/>
          </p:cNvPicPr>
          <p:nvPr/>
        </p:nvPicPr>
        <p:blipFill>
          <a:blip r:embed="rId3"/>
          <a:stretch>
            <a:fillRect/>
          </a:stretch>
        </p:blipFill>
        <p:spPr>
          <a:xfrm>
            <a:off x="10138569" y="562919"/>
            <a:ext cx="1706562" cy="1706562"/>
          </a:xfrm>
          <a:prstGeom prst="rect">
            <a:avLst/>
          </a:prstGeom>
        </p:spPr>
      </p:pic>
      <p:pic>
        <p:nvPicPr>
          <p:cNvPr id="5" name="Picture 4"/>
          <p:cNvPicPr>
            <a:picLocks noChangeAspect="1"/>
          </p:cNvPicPr>
          <p:nvPr/>
        </p:nvPicPr>
        <p:blipFill>
          <a:blip r:embed="rId4"/>
          <a:stretch>
            <a:fillRect/>
          </a:stretch>
        </p:blipFill>
        <p:spPr>
          <a:xfrm>
            <a:off x="9821069" y="4271963"/>
            <a:ext cx="1620313" cy="1747838"/>
          </a:xfrm>
          <a:prstGeom prst="rect">
            <a:avLst/>
          </a:prstGeom>
        </p:spPr>
      </p:pic>
      <p:pic>
        <p:nvPicPr>
          <p:cNvPr id="6" name="Picture 5"/>
          <p:cNvPicPr>
            <a:picLocks noChangeAspect="1"/>
          </p:cNvPicPr>
          <p:nvPr/>
        </p:nvPicPr>
        <p:blipFill>
          <a:blip r:embed="rId5"/>
          <a:stretch>
            <a:fillRect/>
          </a:stretch>
        </p:blipFill>
        <p:spPr>
          <a:xfrm>
            <a:off x="7557032" y="2432522"/>
            <a:ext cx="2724150" cy="1676400"/>
          </a:xfrm>
          <a:prstGeom prst="rect">
            <a:avLst/>
          </a:prstGeom>
        </p:spPr>
      </p:pic>
    </p:spTree>
    <p:extLst>
      <p:ext uri="{BB962C8B-B14F-4D97-AF65-F5344CB8AC3E}">
        <p14:creationId xmlns:p14="http://schemas.microsoft.com/office/powerpoint/2010/main" val="27032579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4965</TotalTime>
  <Words>6289</Words>
  <Application>Microsoft Office PowerPoint</Application>
  <PresentationFormat>Widescreen</PresentationFormat>
  <Paragraphs>592</Paragraphs>
  <Slides>54</Slides>
  <Notes>49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54</vt:i4>
      </vt:variant>
    </vt:vector>
  </HeadingPairs>
  <TitlesOfParts>
    <vt:vector size="62" baseType="lpstr">
      <vt:lpstr>Arial</vt:lpstr>
      <vt:lpstr>Arial Narrow</vt:lpstr>
      <vt:lpstr>Calibri</vt:lpstr>
      <vt:lpstr>Calibri Light</vt:lpstr>
      <vt:lpstr>Open Sans</vt:lpstr>
      <vt:lpstr>Times New Roman</vt:lpstr>
      <vt:lpstr>Wingdings</vt:lpstr>
      <vt:lpstr>Office Theme</vt:lpstr>
      <vt:lpstr>Wyoming Orthopedics &amp; Spine</vt:lpstr>
      <vt:lpstr>Our Surgeons      Dr. Stanford Israelsen        Dr. Scott Sorenson</vt:lpstr>
      <vt:lpstr>Our goals and objectives</vt:lpstr>
      <vt:lpstr>Your team: </vt:lpstr>
      <vt:lpstr>Osteoarthritis</vt:lpstr>
      <vt:lpstr>Shoulder Osteoarthritis</vt:lpstr>
      <vt:lpstr>Joint Replacement</vt:lpstr>
      <vt:lpstr>Total Shoulder Replacement</vt:lpstr>
      <vt:lpstr>What do I need to do now?</vt:lpstr>
      <vt:lpstr>Why do I need to stop smoking?</vt:lpstr>
      <vt:lpstr>Is there a reason the doctor asks about my alcohol drinking?</vt:lpstr>
      <vt:lpstr>Why dental work?</vt:lpstr>
      <vt:lpstr>Is there any other procedure I need to postpone prior to my replacement?</vt:lpstr>
      <vt:lpstr>Why worry about sores or scratches?</vt:lpstr>
      <vt:lpstr>How do I improve my nutrition?</vt:lpstr>
      <vt:lpstr>Why do I need to exercise before surgery?</vt:lpstr>
      <vt:lpstr>What will they do at therapy?</vt:lpstr>
      <vt:lpstr>What can I do to improve my recovery?</vt:lpstr>
      <vt:lpstr>What can I do after shoulder replacement?</vt:lpstr>
      <vt:lpstr>mymobility</vt:lpstr>
      <vt:lpstr>What do I do one month before surgery?</vt:lpstr>
      <vt:lpstr>What if I get sick before surgery?</vt:lpstr>
      <vt:lpstr>What happens at the pre-anesthesia phone visit?</vt:lpstr>
      <vt:lpstr>What do I need to do one week before surgery?</vt:lpstr>
      <vt:lpstr>What some other tasks I need to do?</vt:lpstr>
      <vt:lpstr>  What do I do the night before surgery?</vt:lpstr>
      <vt:lpstr>It is the morning of surgery, what do I do?</vt:lpstr>
      <vt:lpstr>What should I bring to the hospital?</vt:lpstr>
      <vt:lpstr>What do I bring to the surgery center?</vt:lpstr>
      <vt:lpstr>What supplies do I bring for shoulder surgery?</vt:lpstr>
      <vt:lpstr>What happens at the OR?</vt:lpstr>
      <vt:lpstr>What do they do in the operating room?</vt:lpstr>
      <vt:lpstr>Where do my family/friends go?</vt:lpstr>
      <vt:lpstr>I am having surgery at the hospital, what happens when surgery is completed?</vt:lpstr>
      <vt:lpstr>What will happen during my hospital stay? </vt:lpstr>
      <vt:lpstr>My surgery is at the surgery center, how do I prepare to go home?</vt:lpstr>
      <vt:lpstr>I had surgery at the surgery center. What do I do the next day?</vt:lpstr>
      <vt:lpstr>What about pain?</vt:lpstr>
      <vt:lpstr>PowerPoint Presentation</vt:lpstr>
      <vt:lpstr>What is the plan to help me with my pain?</vt:lpstr>
      <vt:lpstr>aCough: for pneumonia prevention</vt:lpstr>
      <vt:lpstr>How do I prevent blood clots? </vt:lpstr>
      <vt:lpstr>Is there a risk of falling after surgery?</vt:lpstr>
      <vt:lpstr>What do I need to do at home?</vt:lpstr>
      <vt:lpstr>How do I prevent falls?</vt:lpstr>
      <vt:lpstr>What is normal after surgery?</vt:lpstr>
      <vt:lpstr>It is normal to have:</vt:lpstr>
      <vt:lpstr>What are some effects from anesthesia?</vt:lpstr>
      <vt:lpstr>What are some rare complications? </vt:lpstr>
      <vt:lpstr>How do I prevent an infection?</vt:lpstr>
      <vt:lpstr>When and where do I call if I have questions?</vt:lpstr>
      <vt:lpstr>Frustrated? Unhappy? Fearful?</vt:lpstr>
      <vt:lpstr>Contact names and phone numbers</vt:lpstr>
      <vt:lpstr>Outside sources</vt:lpstr>
    </vt:vector>
  </TitlesOfParts>
  <Company>CCH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Wyoming Joint Replacement Center</dc:title>
  <dc:creator>Peters, Roxanne</dc:creator>
  <cp:lastModifiedBy>Faulkenberry, Jessica</cp:lastModifiedBy>
  <cp:revision>255</cp:revision>
  <cp:lastPrinted>2023-10-05T16:01:08Z</cp:lastPrinted>
  <dcterms:created xsi:type="dcterms:W3CDTF">2023-01-09T20:08:48Z</dcterms:created>
  <dcterms:modified xsi:type="dcterms:W3CDTF">2023-11-14T21:07:33Z</dcterms:modified>
</cp:coreProperties>
</file>